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1"/>
  </p:notesMasterIdLst>
  <p:handoutMasterIdLst>
    <p:handoutMasterId r:id="rId22"/>
  </p:handoutMasterIdLst>
  <p:sldIdLst>
    <p:sldId id="258" r:id="rId2"/>
    <p:sldId id="263" r:id="rId3"/>
    <p:sldId id="264"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67" r:id="rId20"/>
  </p:sldIdLst>
  <p:sldSz cx="9144000" cy="6858000" type="screen4x3"/>
  <p:notesSz cx="6858000" cy="9144000"/>
  <p:embeddedFontLst>
    <p:embeddedFont>
      <p:font typeface="Sassoon Infant Rg" panose="02000503030000020003" pitchFamily="50" charset="0"/>
      <p:regular r:id="rId23"/>
      <p:bold r:id="rId24"/>
    </p:embeddedFont>
    <p:embeddedFont>
      <p:font typeface="Calibri" panose="020F0502020204030204" pitchFamily="34" charset="0"/>
      <p:regular r:id="rId25"/>
      <p:bold r:id="rId26"/>
      <p:italic r:id="rId27"/>
      <p:boldItalic r:id="rId28"/>
    </p:embeddedFont>
    <p:embeddedFont>
      <p:font typeface="Twinkl" pitchFamily="2" charset="0"/>
      <p:regular r:id="rId29"/>
      <p:bold r:id="rId30"/>
    </p:embeddedFont>
    <p:embeddedFont>
      <p:font typeface="Twinkl SemiBold" pitchFamily="2" charset="0"/>
      <p:bold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68"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1E5A"/>
    <a:srgbClr val="18A0DB"/>
    <a:srgbClr val="BC0105"/>
    <a:srgbClr val="4DB1E3"/>
    <a:srgbClr val="80C1EB"/>
    <a:srgbClr val="ACDDFC"/>
    <a:srgbClr val="FFFFFF"/>
    <a:srgbClr val="4AA1D9"/>
    <a:srgbClr val="21A6F9"/>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1" d="100"/>
          <a:sy n="111" d="100"/>
        </p:scale>
        <p:origin x="1512" y="96"/>
      </p:cViewPr>
      <p:guideLst>
        <p:guide orient="horz" pos="2160"/>
        <p:guide pos="2880"/>
        <p:guide pos="340"/>
        <p:guide orient="horz" pos="3974"/>
        <p:guide pos="5420"/>
        <p:guide orient="horz" pos="368"/>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84" d="100"/>
          <a:sy n="84" d="100"/>
        </p:scale>
        <p:origin x="3828"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13/06/2018</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13/06/2018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tle 1"/>
          <p:cNvSpPr txBox="1">
            <a:spLocks/>
          </p:cNvSpPr>
          <p:nvPr userDrawn="1"/>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Aim</a:t>
            </a:r>
          </a:p>
        </p:txBody>
      </p:sp>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tif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8.tif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650" y="1695315"/>
            <a:ext cx="7632700" cy="800219"/>
          </a:xfrm>
          <a:prstGeom prst="rect">
            <a:avLst/>
          </a:prstGeom>
        </p:spPr>
        <p:txBody>
          <a:bodyPr wrap="square" lIns="0" tIns="0" rIns="0" bIns="0">
            <a:spAutoFit/>
          </a:bodyPr>
          <a:lstStyle/>
          <a:p>
            <a:pPr algn="just"/>
            <a:r>
              <a:rPr lang="fr-FR" dirty="0"/>
              <a:t>L’image ci-dessous montre la France en été et l’Afrique du Sud en hiver. Les rayons du Soleil éclairent maintenant davantage l’hémisphère nord.</a:t>
            </a:r>
          </a:p>
          <a:p>
            <a:pPr algn="just"/>
            <a:endParaRPr lang="fr-FR" sz="16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44132">
            <a:off x="3252362" y="2868699"/>
            <a:ext cx="2629745" cy="2629143"/>
          </a:xfrm>
          <a:prstGeom prst="rect">
            <a:avLst/>
          </a:prstGeom>
        </p:spPr>
      </p:pic>
      <p:sp>
        <p:nvSpPr>
          <p:cNvPr id="3" name="Right Arrow 2"/>
          <p:cNvSpPr/>
          <p:nvPr/>
        </p:nvSpPr>
        <p:spPr>
          <a:xfrm rot="1013117">
            <a:off x="3085105" y="5135293"/>
            <a:ext cx="978408"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6" name="TextBox 5"/>
          <p:cNvSpPr txBox="1"/>
          <p:nvPr/>
        </p:nvSpPr>
        <p:spPr>
          <a:xfrm>
            <a:off x="2225615" y="4900645"/>
            <a:ext cx="905774" cy="307777"/>
          </a:xfrm>
          <a:prstGeom prst="rect">
            <a:avLst/>
          </a:prstGeom>
          <a:noFill/>
        </p:spPr>
        <p:txBody>
          <a:bodyPr wrap="square" rtlCol="0">
            <a:spAutoFit/>
          </a:bodyPr>
          <a:lstStyle/>
          <a:p>
            <a:r>
              <a:rPr lang="fr-FR" sz="1400" dirty="0"/>
              <a:t>Pôle Sud</a:t>
            </a:r>
            <a:endParaRPr lang="en-GB" sz="1400" dirty="0"/>
          </a:p>
        </p:txBody>
      </p:sp>
      <p:sp>
        <p:nvSpPr>
          <p:cNvPr id="8" name="Right Arrow 7"/>
          <p:cNvSpPr/>
          <p:nvPr/>
        </p:nvSpPr>
        <p:spPr>
          <a:xfrm rot="1146450">
            <a:off x="2238324" y="3390792"/>
            <a:ext cx="978408"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9" name="TextBox 8"/>
          <p:cNvSpPr txBox="1"/>
          <p:nvPr/>
        </p:nvSpPr>
        <p:spPr>
          <a:xfrm>
            <a:off x="1335942" y="3144364"/>
            <a:ext cx="905774" cy="307777"/>
          </a:xfrm>
          <a:prstGeom prst="rect">
            <a:avLst/>
          </a:prstGeom>
          <a:noFill/>
        </p:spPr>
        <p:txBody>
          <a:bodyPr wrap="square" rtlCol="0">
            <a:spAutoFit/>
          </a:bodyPr>
          <a:lstStyle/>
          <a:p>
            <a:r>
              <a:rPr lang="fr-FR" sz="1400" dirty="0"/>
              <a:t>Équateur</a:t>
            </a:r>
            <a:endParaRPr lang="en-GB" sz="1400" dirty="0"/>
          </a:p>
        </p:txBody>
      </p:sp>
      <p:sp>
        <p:nvSpPr>
          <p:cNvPr id="10" name="Right Arrow 9"/>
          <p:cNvSpPr/>
          <p:nvPr/>
        </p:nvSpPr>
        <p:spPr>
          <a:xfrm rot="12141912">
            <a:off x="4803195" y="2991445"/>
            <a:ext cx="978408"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1" name="TextBox 10"/>
          <p:cNvSpPr txBox="1"/>
          <p:nvPr/>
        </p:nvSpPr>
        <p:spPr>
          <a:xfrm>
            <a:off x="5790905" y="3256905"/>
            <a:ext cx="972204" cy="307777"/>
          </a:xfrm>
          <a:prstGeom prst="rect">
            <a:avLst/>
          </a:prstGeom>
          <a:noFill/>
        </p:spPr>
        <p:txBody>
          <a:bodyPr wrap="square" rtlCol="0">
            <a:spAutoFit/>
          </a:bodyPr>
          <a:lstStyle/>
          <a:p>
            <a:r>
              <a:rPr lang="fr-FR" sz="1400" dirty="0"/>
              <a:t>Pôle Nord</a:t>
            </a:r>
            <a:endParaRPr lang="en-GB" sz="1400" dirty="0"/>
          </a:p>
        </p:txBody>
      </p:sp>
      <p:sp>
        <p:nvSpPr>
          <p:cNvPr id="12" name="Right Arrow 11"/>
          <p:cNvSpPr/>
          <p:nvPr/>
        </p:nvSpPr>
        <p:spPr>
          <a:xfrm rot="11675626">
            <a:off x="4579388" y="3676351"/>
            <a:ext cx="1434402"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3" name="TextBox 12"/>
          <p:cNvSpPr txBox="1"/>
          <p:nvPr/>
        </p:nvSpPr>
        <p:spPr>
          <a:xfrm>
            <a:off x="5936650" y="3875254"/>
            <a:ext cx="972204" cy="307777"/>
          </a:xfrm>
          <a:prstGeom prst="rect">
            <a:avLst/>
          </a:prstGeom>
          <a:noFill/>
        </p:spPr>
        <p:txBody>
          <a:bodyPr wrap="square" rtlCol="0">
            <a:spAutoFit/>
          </a:bodyPr>
          <a:lstStyle/>
          <a:p>
            <a:r>
              <a:rPr lang="fr-FR" sz="1400" dirty="0"/>
              <a:t>France</a:t>
            </a:r>
            <a:endParaRPr lang="en-GB" sz="1400" dirty="0"/>
          </a:p>
        </p:txBody>
      </p:sp>
      <p:sp>
        <p:nvSpPr>
          <p:cNvPr id="14" name="Right Arrow 13"/>
          <p:cNvSpPr/>
          <p:nvPr/>
        </p:nvSpPr>
        <p:spPr>
          <a:xfrm rot="12141912">
            <a:off x="4640411" y="4991072"/>
            <a:ext cx="978408"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5" name="TextBox 14"/>
          <p:cNvSpPr txBox="1"/>
          <p:nvPr/>
        </p:nvSpPr>
        <p:spPr>
          <a:xfrm>
            <a:off x="5577333" y="5132565"/>
            <a:ext cx="1550508" cy="307777"/>
          </a:xfrm>
          <a:prstGeom prst="rect">
            <a:avLst/>
          </a:prstGeom>
          <a:noFill/>
        </p:spPr>
        <p:txBody>
          <a:bodyPr wrap="square" rtlCol="0">
            <a:spAutoFit/>
          </a:bodyPr>
          <a:lstStyle/>
          <a:p>
            <a:r>
              <a:rPr lang="fr-FR" sz="1400" dirty="0"/>
              <a:t>Afrique du Sud</a:t>
            </a:r>
            <a:endParaRPr lang="en-GB" sz="1400" dirty="0"/>
          </a:p>
        </p:txBody>
      </p:sp>
      <p:sp>
        <p:nvSpPr>
          <p:cNvPr id="18" name="Left Arrow 17"/>
          <p:cNvSpPr/>
          <p:nvPr/>
        </p:nvSpPr>
        <p:spPr>
          <a:xfrm>
            <a:off x="6021179" y="4183031"/>
            <a:ext cx="2357639" cy="406221"/>
          </a:xfrm>
          <a:prstGeom prst="leftArrow">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fr-FR" dirty="0"/>
              <a:t>Rayons du soleil</a:t>
            </a:r>
            <a:endParaRPr lang="en-GB" dirty="0"/>
          </a:p>
        </p:txBody>
      </p:sp>
      <p:sp>
        <p:nvSpPr>
          <p:cNvPr id="20" name="Arc 19"/>
          <p:cNvSpPr/>
          <p:nvPr/>
        </p:nvSpPr>
        <p:spPr>
          <a:xfrm rot="10483415">
            <a:off x="3228198" y="2293768"/>
            <a:ext cx="4832560" cy="2328122"/>
          </a:xfrm>
          <a:prstGeom prst="arc">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GB"/>
          </a:p>
        </p:txBody>
      </p:sp>
      <p:sp>
        <p:nvSpPr>
          <p:cNvPr id="22" name="Title 20"/>
          <p:cNvSpPr>
            <a:spLocks noGrp="1"/>
          </p:cNvSpPr>
          <p:nvPr>
            <p:ph type="title"/>
          </p:nvPr>
        </p:nvSpPr>
        <p:spPr>
          <a:xfrm>
            <a:off x="457198" y="478895"/>
            <a:ext cx="8220075" cy="994306"/>
          </a:xfrm>
        </p:spPr>
        <p:txBody>
          <a:bodyPr/>
          <a:lstStyle/>
          <a:p>
            <a:r>
              <a:rPr lang="fr-FR" sz="3600" dirty="0"/>
              <a:t>Les saisons</a:t>
            </a:r>
            <a:endParaRPr lang="en-GB" sz="3600" dirty="0"/>
          </a:p>
        </p:txBody>
      </p:sp>
    </p:spTree>
    <p:extLst>
      <p:ext uri="{BB962C8B-B14F-4D97-AF65-F5344CB8AC3E}">
        <p14:creationId xmlns:p14="http://schemas.microsoft.com/office/powerpoint/2010/main" val="2393101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650" y="1460997"/>
            <a:ext cx="7632700" cy="1354217"/>
          </a:xfrm>
          <a:prstGeom prst="rect">
            <a:avLst/>
          </a:prstGeom>
        </p:spPr>
        <p:txBody>
          <a:bodyPr wrap="square" lIns="0" tIns="0" rIns="0" bIns="0">
            <a:spAutoFit/>
          </a:bodyPr>
          <a:lstStyle/>
          <a:p>
            <a:pPr algn="just"/>
            <a:r>
              <a:rPr lang="fr-FR" dirty="0"/>
              <a:t>Le soleil se trouve en plein centre de notre système solaire. Il est environ 1,3 millions de fois plus grand que la Terre.</a:t>
            </a:r>
          </a:p>
          <a:p>
            <a:pPr algn="just"/>
            <a:r>
              <a:rPr lang="fr-FR" dirty="0"/>
              <a:t>Le diamètre du Soleil est d’environ 4,379 millions de kilomètres alors que celui de la Terre n’est que d’environ 12 742 km.</a:t>
            </a:r>
          </a:p>
          <a:p>
            <a:pPr algn="just"/>
            <a:endParaRPr lang="fr-FR" sz="16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44132" flipV="1">
            <a:off x="5493846" y="4518422"/>
            <a:ext cx="106788" cy="106764"/>
          </a:xfrm>
          <a:prstGeom prst="rect">
            <a:avLst/>
          </a:prstGeom>
        </p:spPr>
      </p:pic>
      <p:sp>
        <p:nvSpPr>
          <p:cNvPr id="22" name="Title 20"/>
          <p:cNvSpPr>
            <a:spLocks noGrp="1"/>
          </p:cNvSpPr>
          <p:nvPr>
            <p:ph type="title"/>
          </p:nvPr>
        </p:nvSpPr>
        <p:spPr>
          <a:xfrm>
            <a:off x="457198" y="478895"/>
            <a:ext cx="8220075" cy="994306"/>
          </a:xfrm>
        </p:spPr>
        <p:txBody>
          <a:bodyPr/>
          <a:lstStyle/>
          <a:p>
            <a:r>
              <a:rPr lang="fr-FR" sz="3600" dirty="0"/>
              <a:t>La taille du Soleil</a:t>
            </a:r>
            <a:endParaRPr lang="en-GB" sz="3600" dirty="0"/>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146" y="2665562"/>
            <a:ext cx="3569405" cy="3571335"/>
          </a:xfrm>
          <a:prstGeom prst="rect">
            <a:avLst/>
          </a:prstGeom>
        </p:spPr>
      </p:pic>
      <p:sp>
        <p:nvSpPr>
          <p:cNvPr id="19" name="Rectangle 18"/>
          <p:cNvSpPr/>
          <p:nvPr/>
        </p:nvSpPr>
        <p:spPr>
          <a:xfrm>
            <a:off x="1463015" y="4112675"/>
            <a:ext cx="1949665" cy="677108"/>
          </a:xfrm>
          <a:prstGeom prst="rect">
            <a:avLst/>
          </a:prstGeom>
        </p:spPr>
        <p:txBody>
          <a:bodyPr wrap="square" lIns="0" tIns="0" rIns="0" bIns="0">
            <a:spAutoFit/>
          </a:bodyPr>
          <a:lstStyle/>
          <a:p>
            <a:pPr algn="ctr"/>
            <a:r>
              <a:rPr lang="fr-FR" sz="4400" dirty="0"/>
              <a:t>Soleil</a:t>
            </a:r>
          </a:p>
        </p:txBody>
      </p:sp>
      <p:sp>
        <p:nvSpPr>
          <p:cNvPr id="21" name="Right Arrow 20"/>
          <p:cNvSpPr/>
          <p:nvPr/>
        </p:nvSpPr>
        <p:spPr>
          <a:xfrm rot="8947792">
            <a:off x="5507801" y="3991517"/>
            <a:ext cx="1434402"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23" name="Rectangle 22"/>
          <p:cNvSpPr/>
          <p:nvPr/>
        </p:nvSpPr>
        <p:spPr>
          <a:xfrm>
            <a:off x="6506389" y="3384129"/>
            <a:ext cx="1189812" cy="307777"/>
          </a:xfrm>
          <a:prstGeom prst="rect">
            <a:avLst/>
          </a:prstGeom>
        </p:spPr>
        <p:txBody>
          <a:bodyPr wrap="square" lIns="0" tIns="0" rIns="0" bIns="0">
            <a:spAutoFit/>
          </a:bodyPr>
          <a:lstStyle/>
          <a:p>
            <a:pPr algn="ctr"/>
            <a:r>
              <a:rPr lang="fr-FR" sz="2000" dirty="0"/>
              <a:t>Terre</a:t>
            </a:r>
          </a:p>
        </p:txBody>
      </p:sp>
    </p:spTree>
    <p:extLst>
      <p:ext uri="{BB962C8B-B14F-4D97-AF65-F5344CB8AC3E}">
        <p14:creationId xmlns:p14="http://schemas.microsoft.com/office/powerpoint/2010/main" val="883217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650" y="1213634"/>
            <a:ext cx="7632700" cy="1477328"/>
          </a:xfrm>
          <a:prstGeom prst="rect">
            <a:avLst/>
          </a:prstGeom>
        </p:spPr>
        <p:txBody>
          <a:bodyPr wrap="square" lIns="0" tIns="0" rIns="0" bIns="0">
            <a:spAutoFit/>
          </a:bodyPr>
          <a:lstStyle/>
          <a:p>
            <a:pPr algn="just"/>
            <a:r>
              <a:rPr lang="fr-FR" sz="1600" b="1" dirty="0"/>
              <a:t>Les étoiles dans le ciel.</a:t>
            </a:r>
          </a:p>
          <a:p>
            <a:pPr algn="just"/>
            <a:r>
              <a:rPr lang="fr-FR" sz="1600" dirty="0"/>
              <a:t>Le Soleil est une étoile, tout comme toutes celles que nous apercevons dans le ciel. Les étoiles que nous voyons la nuit sont simplement beaucoup plus loin. Les plus proches se trouvent à environ quatre années lumières (une année lumière est la distance que la lumière peut parcourir en une année ; cette distance est tellement immense qu’il est difficile de se la représenter.)</a:t>
            </a:r>
          </a:p>
        </p:txBody>
      </p:sp>
      <p:sp>
        <p:nvSpPr>
          <p:cNvPr id="22" name="Title 20"/>
          <p:cNvSpPr>
            <a:spLocks noGrp="1"/>
          </p:cNvSpPr>
          <p:nvPr>
            <p:ph type="title"/>
          </p:nvPr>
        </p:nvSpPr>
        <p:spPr>
          <a:xfrm>
            <a:off x="457198" y="478895"/>
            <a:ext cx="8220075" cy="994306"/>
          </a:xfrm>
        </p:spPr>
        <p:txBody>
          <a:bodyPr/>
          <a:lstStyle/>
          <a:p>
            <a:r>
              <a:rPr lang="fr-FR" sz="3600" dirty="0"/>
              <a:t>Le Soleil</a:t>
            </a:r>
            <a:endParaRPr lang="en-GB" sz="3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5925" y="3149510"/>
            <a:ext cx="4162425" cy="2943315"/>
          </a:xfrm>
          <a:prstGeom prst="rect">
            <a:avLst/>
          </a:prstGeom>
        </p:spPr>
      </p:pic>
      <p:sp>
        <p:nvSpPr>
          <p:cNvPr id="10" name="Rectangle 9"/>
          <p:cNvSpPr/>
          <p:nvPr/>
        </p:nvSpPr>
        <p:spPr>
          <a:xfrm>
            <a:off x="750885" y="3149510"/>
            <a:ext cx="3402015" cy="1231106"/>
          </a:xfrm>
          <a:prstGeom prst="rect">
            <a:avLst/>
          </a:prstGeom>
        </p:spPr>
        <p:txBody>
          <a:bodyPr wrap="square" lIns="0" tIns="0" rIns="0" bIns="0">
            <a:spAutoFit/>
          </a:bodyPr>
          <a:lstStyle/>
          <a:p>
            <a:pPr algn="just"/>
            <a:r>
              <a:rPr lang="fr-FR" sz="1600" dirty="0"/>
              <a:t>Une étoile est une énorme boule de gaz très chaude liée par sa propre gravité. Elle produit sa propre lumière et est par conséquent une source de lumière.</a:t>
            </a:r>
          </a:p>
        </p:txBody>
      </p:sp>
    </p:spTree>
    <p:extLst>
      <p:ext uri="{BB962C8B-B14F-4D97-AF65-F5344CB8AC3E}">
        <p14:creationId xmlns:p14="http://schemas.microsoft.com/office/powerpoint/2010/main" val="2946190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650" y="1213634"/>
            <a:ext cx="7632700" cy="1477328"/>
          </a:xfrm>
          <a:prstGeom prst="rect">
            <a:avLst/>
          </a:prstGeom>
        </p:spPr>
        <p:txBody>
          <a:bodyPr wrap="square" lIns="0" tIns="0" rIns="0" bIns="0">
            <a:spAutoFit/>
          </a:bodyPr>
          <a:lstStyle/>
          <a:p>
            <a:pPr algn="just"/>
            <a:r>
              <a:rPr lang="fr-FR" sz="1600" dirty="0"/>
              <a:t>Le Soleil est au centre de notre système solaire et huit planètes, dont la Terre, sont en orbite autour.</a:t>
            </a:r>
          </a:p>
          <a:p>
            <a:pPr algn="just"/>
            <a:endParaRPr lang="fr-FR" sz="1600" dirty="0"/>
          </a:p>
          <a:p>
            <a:pPr algn="just"/>
            <a:r>
              <a:rPr lang="fr-FR" sz="1600" dirty="0"/>
              <a:t>Le Soleil possède une très grande attraction gravitationnelle du fait de son immense taille. Cette force permet à toutes les planètes de notre système solaire de rester en orbite.</a:t>
            </a:r>
          </a:p>
        </p:txBody>
      </p:sp>
      <p:sp>
        <p:nvSpPr>
          <p:cNvPr id="22" name="Title 20"/>
          <p:cNvSpPr>
            <a:spLocks noGrp="1"/>
          </p:cNvSpPr>
          <p:nvPr>
            <p:ph type="title"/>
          </p:nvPr>
        </p:nvSpPr>
        <p:spPr>
          <a:xfrm>
            <a:off x="457198" y="478895"/>
            <a:ext cx="8220075" cy="994306"/>
          </a:xfrm>
        </p:spPr>
        <p:txBody>
          <a:bodyPr/>
          <a:lstStyle/>
          <a:p>
            <a:r>
              <a:rPr lang="fr-FR" sz="3600" dirty="0"/>
              <a:t>Le Soleil</a:t>
            </a:r>
            <a:endParaRPr lang="en-GB" sz="36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6052" y="2737885"/>
            <a:ext cx="4925683" cy="3570840"/>
          </a:xfrm>
          <a:prstGeom prst="rect">
            <a:avLst/>
          </a:prstGeom>
        </p:spPr>
      </p:pic>
      <p:sp>
        <p:nvSpPr>
          <p:cNvPr id="7" name="TextBox 6"/>
          <p:cNvSpPr txBox="1"/>
          <p:nvPr/>
        </p:nvSpPr>
        <p:spPr>
          <a:xfrm>
            <a:off x="1777041" y="4523305"/>
            <a:ext cx="750497" cy="276999"/>
          </a:xfrm>
          <a:prstGeom prst="rect">
            <a:avLst/>
          </a:prstGeom>
          <a:noFill/>
        </p:spPr>
        <p:txBody>
          <a:bodyPr wrap="square" rtlCol="0">
            <a:spAutoFit/>
          </a:bodyPr>
          <a:lstStyle/>
          <a:p>
            <a:r>
              <a:rPr lang="fr-FR" sz="1200" dirty="0"/>
              <a:t>Mercure</a:t>
            </a:r>
            <a:endParaRPr lang="en-GB" sz="1200" dirty="0"/>
          </a:p>
        </p:txBody>
      </p:sp>
      <p:sp>
        <p:nvSpPr>
          <p:cNvPr id="8" name="TextBox 7"/>
          <p:cNvSpPr txBox="1"/>
          <p:nvPr/>
        </p:nvSpPr>
        <p:spPr>
          <a:xfrm>
            <a:off x="2527538" y="5277515"/>
            <a:ext cx="750497" cy="276999"/>
          </a:xfrm>
          <a:prstGeom prst="rect">
            <a:avLst/>
          </a:prstGeom>
          <a:noFill/>
        </p:spPr>
        <p:txBody>
          <a:bodyPr wrap="square" rtlCol="0">
            <a:spAutoFit/>
          </a:bodyPr>
          <a:lstStyle/>
          <a:p>
            <a:r>
              <a:rPr lang="fr-FR" sz="1200" dirty="0"/>
              <a:t>Mars</a:t>
            </a:r>
            <a:endParaRPr lang="en-GB" sz="1200" dirty="0"/>
          </a:p>
        </p:txBody>
      </p:sp>
      <p:sp>
        <p:nvSpPr>
          <p:cNvPr id="9" name="TextBox 8"/>
          <p:cNvSpPr txBox="1"/>
          <p:nvPr/>
        </p:nvSpPr>
        <p:spPr>
          <a:xfrm>
            <a:off x="2827306" y="4412152"/>
            <a:ext cx="750497" cy="276999"/>
          </a:xfrm>
          <a:prstGeom prst="rect">
            <a:avLst/>
          </a:prstGeom>
          <a:noFill/>
        </p:spPr>
        <p:txBody>
          <a:bodyPr wrap="square" rtlCol="0">
            <a:spAutoFit/>
          </a:bodyPr>
          <a:lstStyle/>
          <a:p>
            <a:r>
              <a:rPr lang="fr-FR" sz="1200" dirty="0"/>
              <a:t>Terre</a:t>
            </a:r>
            <a:endParaRPr lang="en-GB" sz="1200" dirty="0"/>
          </a:p>
        </p:txBody>
      </p:sp>
      <p:sp>
        <p:nvSpPr>
          <p:cNvPr id="11" name="TextBox 10"/>
          <p:cNvSpPr txBox="1"/>
          <p:nvPr/>
        </p:nvSpPr>
        <p:spPr>
          <a:xfrm>
            <a:off x="3341027" y="4040132"/>
            <a:ext cx="750497" cy="276999"/>
          </a:xfrm>
          <a:prstGeom prst="rect">
            <a:avLst/>
          </a:prstGeom>
          <a:noFill/>
        </p:spPr>
        <p:txBody>
          <a:bodyPr wrap="square" rtlCol="0">
            <a:spAutoFit/>
          </a:bodyPr>
          <a:lstStyle/>
          <a:p>
            <a:r>
              <a:rPr lang="fr-FR" sz="1200" dirty="0"/>
              <a:t>Vénus</a:t>
            </a:r>
            <a:endParaRPr lang="en-GB" sz="1200" dirty="0"/>
          </a:p>
        </p:txBody>
      </p:sp>
      <p:sp>
        <p:nvSpPr>
          <p:cNvPr id="12" name="TextBox 11"/>
          <p:cNvSpPr txBox="1"/>
          <p:nvPr/>
        </p:nvSpPr>
        <p:spPr>
          <a:xfrm>
            <a:off x="4308893" y="3996655"/>
            <a:ext cx="750497" cy="276999"/>
          </a:xfrm>
          <a:prstGeom prst="rect">
            <a:avLst/>
          </a:prstGeom>
          <a:noFill/>
        </p:spPr>
        <p:txBody>
          <a:bodyPr wrap="square" rtlCol="0">
            <a:spAutoFit/>
          </a:bodyPr>
          <a:lstStyle/>
          <a:p>
            <a:r>
              <a:rPr lang="fr-FR" sz="1200" dirty="0"/>
              <a:t>Jupiter</a:t>
            </a:r>
            <a:endParaRPr lang="en-GB" sz="1200" dirty="0"/>
          </a:p>
        </p:txBody>
      </p:sp>
      <p:sp>
        <p:nvSpPr>
          <p:cNvPr id="13" name="TextBox 12"/>
          <p:cNvSpPr txBox="1"/>
          <p:nvPr/>
        </p:nvSpPr>
        <p:spPr>
          <a:xfrm>
            <a:off x="4088470" y="5740411"/>
            <a:ext cx="750497" cy="276999"/>
          </a:xfrm>
          <a:prstGeom prst="rect">
            <a:avLst/>
          </a:prstGeom>
          <a:noFill/>
        </p:spPr>
        <p:txBody>
          <a:bodyPr wrap="square" rtlCol="0">
            <a:spAutoFit/>
          </a:bodyPr>
          <a:lstStyle/>
          <a:p>
            <a:r>
              <a:rPr lang="fr-FR" sz="1200" dirty="0"/>
              <a:t>Saturne</a:t>
            </a:r>
            <a:endParaRPr lang="en-GB" sz="1200" dirty="0"/>
          </a:p>
        </p:txBody>
      </p:sp>
      <p:sp>
        <p:nvSpPr>
          <p:cNvPr id="14" name="TextBox 13"/>
          <p:cNvSpPr txBox="1"/>
          <p:nvPr/>
        </p:nvSpPr>
        <p:spPr>
          <a:xfrm>
            <a:off x="5494128" y="4273653"/>
            <a:ext cx="750497" cy="276999"/>
          </a:xfrm>
          <a:prstGeom prst="rect">
            <a:avLst/>
          </a:prstGeom>
          <a:noFill/>
        </p:spPr>
        <p:txBody>
          <a:bodyPr wrap="square" rtlCol="0">
            <a:spAutoFit/>
          </a:bodyPr>
          <a:lstStyle/>
          <a:p>
            <a:r>
              <a:rPr lang="fr-FR" sz="1200" dirty="0"/>
              <a:t>Uranus</a:t>
            </a:r>
            <a:endParaRPr lang="en-GB" sz="1200" dirty="0"/>
          </a:p>
        </p:txBody>
      </p:sp>
      <p:sp>
        <p:nvSpPr>
          <p:cNvPr id="15" name="TextBox 14"/>
          <p:cNvSpPr txBox="1"/>
          <p:nvPr/>
        </p:nvSpPr>
        <p:spPr>
          <a:xfrm>
            <a:off x="5261215" y="5416014"/>
            <a:ext cx="750497" cy="276999"/>
          </a:xfrm>
          <a:prstGeom prst="rect">
            <a:avLst/>
          </a:prstGeom>
          <a:noFill/>
        </p:spPr>
        <p:txBody>
          <a:bodyPr wrap="square" rtlCol="0">
            <a:spAutoFit/>
          </a:bodyPr>
          <a:lstStyle/>
          <a:p>
            <a:r>
              <a:rPr lang="fr-FR" sz="1200" dirty="0"/>
              <a:t>Neptune</a:t>
            </a:r>
            <a:endParaRPr lang="en-GB" sz="1200" dirty="0"/>
          </a:p>
        </p:txBody>
      </p:sp>
    </p:spTree>
    <p:extLst>
      <p:ext uri="{BB962C8B-B14F-4D97-AF65-F5344CB8AC3E}">
        <p14:creationId xmlns:p14="http://schemas.microsoft.com/office/powerpoint/2010/main" val="1531928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650" y="1213634"/>
            <a:ext cx="4016350" cy="4924425"/>
          </a:xfrm>
          <a:prstGeom prst="rect">
            <a:avLst/>
          </a:prstGeom>
        </p:spPr>
        <p:txBody>
          <a:bodyPr wrap="square" lIns="0" tIns="0" rIns="0" bIns="0">
            <a:spAutoFit/>
          </a:bodyPr>
          <a:lstStyle/>
          <a:p>
            <a:pPr algn="just"/>
            <a:r>
              <a:rPr lang="fr-FR" sz="1600" dirty="0"/>
              <a:t>Une « lune » est le nom donné à un corps en orbite autour d’un autre corps, à partir du moment où il ne s’agit pas d’une étoile.</a:t>
            </a:r>
          </a:p>
          <a:p>
            <a:pPr algn="just"/>
            <a:r>
              <a:rPr lang="fr-FR" sz="1600" dirty="0"/>
              <a:t>La Terre a sa propre lune que l’on peut apercevoir la nuit lorsque le ciel est dégagé. Tout comme la Terre est en orbite autour du Soleil, la Lune est en orbite autour de la Terre.</a:t>
            </a:r>
          </a:p>
          <a:p>
            <a:pPr algn="just"/>
            <a:r>
              <a:rPr lang="fr-FR" sz="1600" dirty="0"/>
              <a:t>Mercure et Vénus sont les seules planètes du système solaire à ne pas avoir de lunes (Saturne a 62 lunes !)</a:t>
            </a:r>
          </a:p>
          <a:p>
            <a:pPr algn="just"/>
            <a:endParaRPr lang="fr-FR" sz="1600" dirty="0"/>
          </a:p>
          <a:p>
            <a:pPr algn="just"/>
            <a:r>
              <a:rPr lang="fr-FR" sz="1600" dirty="0"/>
              <a:t>La nuit, la Lune nous éclaire ; mais contrairement au Soleil, ce n’est pas une source de lumière. Elle reflète en réalité la lumière du Soleil. Parfois, c’est la Terre qui reflète de la lumière sur la Lune. C’est ce que l’on appelle le « Clair de Terre ». C’est la raison pour laquelle il est parfois possible de voir la Lune en plein jour.</a:t>
            </a:r>
          </a:p>
        </p:txBody>
      </p:sp>
      <p:sp>
        <p:nvSpPr>
          <p:cNvPr id="22" name="Title 20"/>
          <p:cNvSpPr>
            <a:spLocks noGrp="1"/>
          </p:cNvSpPr>
          <p:nvPr>
            <p:ph type="title"/>
          </p:nvPr>
        </p:nvSpPr>
        <p:spPr>
          <a:xfrm>
            <a:off x="457198" y="478895"/>
            <a:ext cx="8220075" cy="994306"/>
          </a:xfrm>
        </p:spPr>
        <p:txBody>
          <a:bodyPr/>
          <a:lstStyle/>
          <a:p>
            <a:r>
              <a:rPr lang="fr-FR" sz="3600" dirty="0"/>
              <a:t>La Lune</a:t>
            </a:r>
            <a:endParaRPr lang="en-GB" sz="3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16461" y="1654770"/>
            <a:ext cx="3760812" cy="3759928"/>
          </a:xfrm>
          <a:prstGeom prst="rect">
            <a:avLst/>
          </a:prstGeom>
        </p:spPr>
      </p:pic>
    </p:spTree>
    <p:extLst>
      <p:ext uri="{BB962C8B-B14F-4D97-AF65-F5344CB8AC3E}">
        <p14:creationId xmlns:p14="http://schemas.microsoft.com/office/powerpoint/2010/main" val="375863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650" y="1318409"/>
            <a:ext cx="7632700" cy="1015663"/>
          </a:xfrm>
          <a:prstGeom prst="rect">
            <a:avLst/>
          </a:prstGeom>
        </p:spPr>
        <p:txBody>
          <a:bodyPr wrap="square" lIns="0" tIns="0" rIns="0" bIns="0">
            <a:spAutoFit/>
          </a:bodyPr>
          <a:lstStyle/>
          <a:p>
            <a:pPr algn="ctr"/>
            <a:r>
              <a:rPr lang="fr-FR" sz="1600" dirty="0"/>
              <a:t>En regardant la Lune depuis la Terre, nous avons l’impression qu’elle change de forme.</a:t>
            </a:r>
          </a:p>
          <a:p>
            <a:pPr algn="ctr"/>
            <a:endParaRPr lang="fr-FR" sz="1600" dirty="0"/>
          </a:p>
          <a:p>
            <a:pPr algn="ctr"/>
            <a:r>
              <a:rPr lang="fr-FR" sz="1600" b="1" dirty="0">
                <a:solidFill>
                  <a:srgbClr val="FFC000"/>
                </a:solidFill>
              </a:rPr>
              <a:t>Peux-tu penser à une raison qui pourrait expliquer cela ?</a:t>
            </a:r>
          </a:p>
        </p:txBody>
      </p:sp>
      <p:sp>
        <p:nvSpPr>
          <p:cNvPr id="22" name="Title 20"/>
          <p:cNvSpPr>
            <a:spLocks noGrp="1"/>
          </p:cNvSpPr>
          <p:nvPr>
            <p:ph type="title"/>
          </p:nvPr>
        </p:nvSpPr>
        <p:spPr>
          <a:xfrm>
            <a:off x="457198" y="478895"/>
            <a:ext cx="8220075" cy="994306"/>
          </a:xfrm>
        </p:spPr>
        <p:txBody>
          <a:bodyPr/>
          <a:lstStyle/>
          <a:p>
            <a:r>
              <a:rPr lang="fr-FR" sz="3600" dirty="0"/>
              <a:t>La Lune</a:t>
            </a:r>
            <a:endParaRPr lang="en-GB" sz="36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6750" y="2571750"/>
            <a:ext cx="6130499" cy="3259668"/>
          </a:xfrm>
          <a:prstGeom prst="rect">
            <a:avLst/>
          </a:prstGeom>
        </p:spPr>
      </p:pic>
    </p:spTree>
    <p:extLst>
      <p:ext uri="{BB962C8B-B14F-4D97-AF65-F5344CB8AC3E}">
        <p14:creationId xmlns:p14="http://schemas.microsoft.com/office/powerpoint/2010/main" val="2672309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0885" y="2567225"/>
            <a:ext cx="7632700" cy="1723549"/>
          </a:xfrm>
          <a:prstGeom prst="rect">
            <a:avLst/>
          </a:prstGeom>
        </p:spPr>
        <p:txBody>
          <a:bodyPr wrap="square" lIns="0" tIns="0" rIns="0" bIns="0">
            <a:spAutoFit/>
          </a:bodyPr>
          <a:lstStyle/>
          <a:p>
            <a:pPr algn="ctr"/>
            <a:r>
              <a:rPr lang="fr-FR" sz="1600" dirty="0"/>
              <a:t>La meilleure façon d’illustrer la façon dont nous percevons les différentes phases de la Lune est d’éclairer une balle avec une lampe torche dans une pièce sombre.</a:t>
            </a:r>
          </a:p>
          <a:p>
            <a:pPr algn="ctr"/>
            <a:r>
              <a:rPr lang="fr-FR" sz="1600" dirty="0"/>
              <a:t>En bougeant la torche autour de la balle, tu verras différentes ombres apparaître.</a:t>
            </a:r>
          </a:p>
          <a:p>
            <a:pPr algn="ctr"/>
            <a:endParaRPr lang="fr-FR" sz="1600" dirty="0"/>
          </a:p>
          <a:p>
            <a:pPr algn="ctr"/>
            <a:endParaRPr lang="fr-FR" sz="1600" dirty="0"/>
          </a:p>
          <a:p>
            <a:pPr algn="ctr"/>
            <a:r>
              <a:rPr lang="fr-FR" sz="1600" dirty="0"/>
              <a:t>Souviens-toi que le Soleil (la lampe torche) ne bouge pas, elle est juste là pour nous aider à réaliser notre petite expérience car nous ne nous intéressons qu’aux ombres.</a:t>
            </a:r>
          </a:p>
        </p:txBody>
      </p:sp>
      <p:sp>
        <p:nvSpPr>
          <p:cNvPr id="22" name="Title 20"/>
          <p:cNvSpPr>
            <a:spLocks noGrp="1"/>
          </p:cNvSpPr>
          <p:nvPr>
            <p:ph type="title"/>
          </p:nvPr>
        </p:nvSpPr>
        <p:spPr>
          <a:xfrm>
            <a:off x="457198" y="478895"/>
            <a:ext cx="8220075" cy="994306"/>
          </a:xfrm>
        </p:spPr>
        <p:txBody>
          <a:bodyPr/>
          <a:lstStyle/>
          <a:p>
            <a:r>
              <a:rPr lang="fr-FR" sz="3600" dirty="0"/>
              <a:t>La Lune</a:t>
            </a:r>
            <a:endParaRPr lang="en-GB" sz="3600" dirty="0"/>
          </a:p>
        </p:txBody>
      </p:sp>
    </p:spTree>
    <p:extLst>
      <p:ext uri="{BB962C8B-B14F-4D97-AF65-F5344CB8AC3E}">
        <p14:creationId xmlns:p14="http://schemas.microsoft.com/office/powerpoint/2010/main" val="610127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0885" y="1719723"/>
            <a:ext cx="7632700" cy="984885"/>
          </a:xfrm>
          <a:prstGeom prst="rect">
            <a:avLst/>
          </a:prstGeom>
        </p:spPr>
        <p:txBody>
          <a:bodyPr wrap="square" lIns="0" tIns="0" rIns="0" bIns="0">
            <a:spAutoFit/>
          </a:bodyPr>
          <a:lstStyle/>
          <a:p>
            <a:pPr algn="ctr"/>
            <a:r>
              <a:rPr lang="fr-FR" sz="1600" dirty="0"/>
              <a:t>Il faut 27 jours (et 8 heures) à la Lune pour faire le tour de la Terre. La Lune a un orbite elliptique, pas circulaire. Cela signifie que la trajectoire qu’elle effectue autour de la terre est en forme d’œuf. Par conséquent, la distance de la Terre a la Lune varie entre 356 700 km et 406 300 km. </a:t>
            </a:r>
          </a:p>
        </p:txBody>
      </p:sp>
      <p:sp>
        <p:nvSpPr>
          <p:cNvPr id="22" name="Title 20"/>
          <p:cNvSpPr>
            <a:spLocks noGrp="1"/>
          </p:cNvSpPr>
          <p:nvPr>
            <p:ph type="title"/>
          </p:nvPr>
        </p:nvSpPr>
        <p:spPr>
          <a:xfrm>
            <a:off x="457198" y="478895"/>
            <a:ext cx="8220075" cy="994306"/>
          </a:xfrm>
        </p:spPr>
        <p:txBody>
          <a:bodyPr/>
          <a:lstStyle/>
          <a:p>
            <a:r>
              <a:rPr lang="fr-FR" sz="3600" dirty="0"/>
              <a:t>L’orbite de la Lune</a:t>
            </a:r>
            <a:endParaRPr lang="en-GB" sz="3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2651" y="2704608"/>
            <a:ext cx="4972050" cy="3533948"/>
          </a:xfrm>
          <a:prstGeom prst="rect">
            <a:avLst/>
          </a:prstGeom>
        </p:spPr>
      </p:pic>
    </p:spTree>
    <p:extLst>
      <p:ext uri="{BB962C8B-B14F-4D97-AF65-F5344CB8AC3E}">
        <p14:creationId xmlns:p14="http://schemas.microsoft.com/office/powerpoint/2010/main" val="119809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650" y="2813447"/>
            <a:ext cx="7632700" cy="1231106"/>
          </a:xfrm>
          <a:prstGeom prst="rect">
            <a:avLst/>
          </a:prstGeom>
        </p:spPr>
        <p:txBody>
          <a:bodyPr wrap="square" lIns="0" tIns="0" rIns="0" bIns="0">
            <a:spAutoFit/>
          </a:bodyPr>
          <a:lstStyle/>
          <a:p>
            <a:pPr marL="285750" indent="-285750" algn="ctr">
              <a:buFont typeface="Arial" panose="020B0604020202020204" pitchFamily="34" charset="0"/>
              <a:buChar char="•"/>
            </a:pPr>
            <a:r>
              <a:rPr lang="fr-FR" sz="1600" dirty="0"/>
              <a:t>Qu’est-ce qu’une planète ?</a:t>
            </a:r>
          </a:p>
          <a:p>
            <a:pPr marL="285750" indent="-285750" algn="ctr">
              <a:buFont typeface="Arial" panose="020B0604020202020204" pitchFamily="34" charset="0"/>
              <a:buChar char="•"/>
            </a:pPr>
            <a:endParaRPr lang="fr-FR" sz="1600" dirty="0"/>
          </a:p>
          <a:p>
            <a:pPr marL="285750" indent="-285750" algn="ctr">
              <a:buFont typeface="Arial" panose="020B0604020202020204" pitchFamily="34" charset="0"/>
              <a:buChar char="•"/>
            </a:pPr>
            <a:r>
              <a:rPr lang="fr-FR" sz="1600" dirty="0"/>
              <a:t>Qu’est-ce qu’une étoile ?</a:t>
            </a:r>
          </a:p>
          <a:p>
            <a:pPr marL="285750" indent="-285750" algn="ctr">
              <a:buFont typeface="Arial" panose="020B0604020202020204" pitchFamily="34" charset="0"/>
              <a:buChar char="•"/>
            </a:pPr>
            <a:endParaRPr lang="fr-FR" sz="1600" dirty="0"/>
          </a:p>
          <a:p>
            <a:pPr marL="285750" indent="-285750" algn="ctr">
              <a:buFont typeface="Arial" panose="020B0604020202020204" pitchFamily="34" charset="0"/>
              <a:buChar char="•"/>
            </a:pPr>
            <a:r>
              <a:rPr lang="fr-FR" sz="1600" dirty="0"/>
              <a:t>Qu’est-ce qu’un satellite ?</a:t>
            </a:r>
          </a:p>
        </p:txBody>
      </p:sp>
      <p:sp>
        <p:nvSpPr>
          <p:cNvPr id="22" name="Title 20"/>
          <p:cNvSpPr>
            <a:spLocks noGrp="1"/>
          </p:cNvSpPr>
          <p:nvPr>
            <p:ph type="title"/>
          </p:nvPr>
        </p:nvSpPr>
        <p:spPr>
          <a:xfrm>
            <a:off x="457198" y="478895"/>
            <a:ext cx="8220075" cy="994306"/>
          </a:xfrm>
        </p:spPr>
        <p:txBody>
          <a:bodyPr/>
          <a:lstStyle/>
          <a:p>
            <a:r>
              <a:rPr lang="fr-FR" sz="3600" dirty="0"/>
              <a:t>Questions</a:t>
            </a:r>
            <a:endParaRPr lang="en-GB" sz="36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8523" y="3514724"/>
            <a:ext cx="3191625" cy="319087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3351"/>
            <a:ext cx="3569405" cy="3571335"/>
          </a:xfrm>
          <a:prstGeom prst="rect">
            <a:avLst/>
          </a:prstGeom>
        </p:spPr>
      </p:pic>
    </p:spTree>
    <p:extLst>
      <p:ext uri="{BB962C8B-B14F-4D97-AF65-F5344CB8AC3E}">
        <p14:creationId xmlns:p14="http://schemas.microsoft.com/office/powerpoint/2010/main" val="4218384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bwMode="auto">
          <a:xfrm>
            <a:off x="539750" y="765175"/>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2" name="Title 1"/>
          <p:cNvSpPr txBox="1">
            <a:spLocks/>
          </p:cNvSpPr>
          <p:nvPr/>
        </p:nvSpPr>
        <p:spPr>
          <a:xfrm>
            <a:off x="665159" y="987197"/>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fr-FR" sz="3600" b="0" dirty="0">
                <a:latin typeface="Twinkl SemiBold" pitchFamily="2" charset="0"/>
              </a:rPr>
              <a:t>Objectif</a:t>
            </a:r>
          </a:p>
        </p:txBody>
      </p:sp>
      <p:sp>
        <p:nvSpPr>
          <p:cNvPr id="16" name="Content Placeholder 15"/>
          <p:cNvSpPr>
            <a:spLocks noGrp="1"/>
          </p:cNvSpPr>
          <p:nvPr>
            <p:ph idx="4294967295"/>
          </p:nvPr>
        </p:nvSpPr>
        <p:spPr>
          <a:xfrm>
            <a:off x="691671" y="1330173"/>
            <a:ext cx="7886700" cy="1409700"/>
          </a:xfrm>
        </p:spPr>
        <p:txBody>
          <a:bodyPr>
            <a:noAutofit/>
          </a:bodyPr>
          <a:lstStyle/>
          <a:p>
            <a:r>
              <a:rPr lang="fr-FR" dirty="0">
                <a:latin typeface="Twinkl" pitchFamily="50" charset="0"/>
              </a:rPr>
              <a:t>Pouvoir identifier une étoile, une planète et une lune.</a:t>
            </a:r>
          </a:p>
          <a:p>
            <a:r>
              <a:rPr lang="fr-FR" sz="1800" dirty="0"/>
              <a:t>Comprendre les mots et termes clés.</a:t>
            </a:r>
          </a:p>
          <a:p>
            <a:r>
              <a:rPr lang="fr-FR" dirty="0">
                <a:latin typeface="Twinkl" pitchFamily="50" charset="0"/>
              </a:rPr>
              <a:t>Savoir que les planètes et lunes sont en orbite.</a:t>
            </a:r>
            <a:endParaRPr lang="en-GB" sz="1800" dirty="0">
              <a:latin typeface="Twinkl" pitchFamily="50"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3503" y="2537460"/>
            <a:ext cx="1533503" cy="3110305"/>
          </a:xfrm>
          <a:prstGeom prst="rect">
            <a:avLst/>
          </a:prstGeom>
          <a:ln w="3175">
            <a:solidFill>
              <a:srgbClr val="242423"/>
            </a:solidFill>
          </a:ln>
        </p:spPr>
      </p:pic>
    </p:spTree>
    <p:extLst>
      <p:ext uri="{BB962C8B-B14F-4D97-AF65-F5344CB8AC3E}">
        <p14:creationId xmlns:p14="http://schemas.microsoft.com/office/powerpoint/2010/main" val="44728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fr-FR" sz="3600" dirty="0"/>
              <a:t>Le système solaire</a:t>
            </a:r>
            <a:endParaRPr lang="en-GB" sz="3600" dirty="0"/>
          </a:p>
        </p:txBody>
      </p:sp>
      <p:sp>
        <p:nvSpPr>
          <p:cNvPr id="5" name="Rectangle 4"/>
          <p:cNvSpPr/>
          <p:nvPr/>
        </p:nvSpPr>
        <p:spPr>
          <a:xfrm>
            <a:off x="755650" y="1513946"/>
            <a:ext cx="7632700" cy="1107996"/>
          </a:xfrm>
          <a:prstGeom prst="rect">
            <a:avLst/>
          </a:prstGeom>
        </p:spPr>
        <p:txBody>
          <a:bodyPr wrap="square" lIns="0" tIns="0" rIns="0" bIns="0">
            <a:spAutoFit/>
          </a:bodyPr>
          <a:lstStyle/>
          <a:p>
            <a:pPr algn="just"/>
            <a:r>
              <a:rPr lang="fr-FR" dirty="0"/>
              <a:t>Nous vivons sur la planète Terre, l’une des huit planètes de notre système solaire. Notre système solaire est composé de huit planètes et de leurs satellites en orbite autour du Soleil ainsi que d’astéroïdes, de comètes et de météorites (que l’on peut voir comme des étoiles filantes).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6052" y="2737885"/>
            <a:ext cx="4925683" cy="3570840"/>
          </a:xfrm>
          <a:prstGeom prst="rect">
            <a:avLst/>
          </a:prstGeom>
        </p:spPr>
      </p:pic>
      <p:sp>
        <p:nvSpPr>
          <p:cNvPr id="4" name="TextBox 3"/>
          <p:cNvSpPr txBox="1"/>
          <p:nvPr/>
        </p:nvSpPr>
        <p:spPr>
          <a:xfrm>
            <a:off x="1777041" y="4523305"/>
            <a:ext cx="750497" cy="276999"/>
          </a:xfrm>
          <a:prstGeom prst="rect">
            <a:avLst/>
          </a:prstGeom>
          <a:noFill/>
        </p:spPr>
        <p:txBody>
          <a:bodyPr wrap="square" rtlCol="0">
            <a:spAutoFit/>
          </a:bodyPr>
          <a:lstStyle/>
          <a:p>
            <a:r>
              <a:rPr lang="fr-FR" sz="1200" dirty="0"/>
              <a:t>Mercure</a:t>
            </a:r>
            <a:endParaRPr lang="en-GB" sz="1200" dirty="0"/>
          </a:p>
        </p:txBody>
      </p:sp>
      <p:sp>
        <p:nvSpPr>
          <p:cNvPr id="7" name="TextBox 6"/>
          <p:cNvSpPr txBox="1"/>
          <p:nvPr/>
        </p:nvSpPr>
        <p:spPr>
          <a:xfrm>
            <a:off x="2527538" y="5277515"/>
            <a:ext cx="750497" cy="276999"/>
          </a:xfrm>
          <a:prstGeom prst="rect">
            <a:avLst/>
          </a:prstGeom>
          <a:noFill/>
        </p:spPr>
        <p:txBody>
          <a:bodyPr wrap="square" rtlCol="0">
            <a:spAutoFit/>
          </a:bodyPr>
          <a:lstStyle/>
          <a:p>
            <a:r>
              <a:rPr lang="fr-FR" sz="1200" dirty="0"/>
              <a:t>Mars</a:t>
            </a:r>
            <a:endParaRPr lang="en-GB" sz="1200" dirty="0"/>
          </a:p>
        </p:txBody>
      </p:sp>
      <p:sp>
        <p:nvSpPr>
          <p:cNvPr id="8" name="TextBox 7"/>
          <p:cNvSpPr txBox="1"/>
          <p:nvPr/>
        </p:nvSpPr>
        <p:spPr>
          <a:xfrm>
            <a:off x="2827306" y="4412152"/>
            <a:ext cx="750497" cy="276999"/>
          </a:xfrm>
          <a:prstGeom prst="rect">
            <a:avLst/>
          </a:prstGeom>
          <a:noFill/>
        </p:spPr>
        <p:txBody>
          <a:bodyPr wrap="square" rtlCol="0">
            <a:spAutoFit/>
          </a:bodyPr>
          <a:lstStyle/>
          <a:p>
            <a:r>
              <a:rPr lang="fr-FR" sz="1200" dirty="0"/>
              <a:t>Terre</a:t>
            </a:r>
            <a:endParaRPr lang="en-GB" sz="1200" dirty="0"/>
          </a:p>
        </p:txBody>
      </p:sp>
      <p:sp>
        <p:nvSpPr>
          <p:cNvPr id="9" name="TextBox 8"/>
          <p:cNvSpPr txBox="1"/>
          <p:nvPr/>
        </p:nvSpPr>
        <p:spPr>
          <a:xfrm>
            <a:off x="3341027" y="4040132"/>
            <a:ext cx="750497" cy="276999"/>
          </a:xfrm>
          <a:prstGeom prst="rect">
            <a:avLst/>
          </a:prstGeom>
          <a:noFill/>
        </p:spPr>
        <p:txBody>
          <a:bodyPr wrap="square" rtlCol="0">
            <a:spAutoFit/>
          </a:bodyPr>
          <a:lstStyle/>
          <a:p>
            <a:r>
              <a:rPr lang="fr-FR" sz="1200" dirty="0"/>
              <a:t>Vénus</a:t>
            </a:r>
            <a:endParaRPr lang="en-GB" sz="1200" dirty="0"/>
          </a:p>
        </p:txBody>
      </p:sp>
      <p:sp>
        <p:nvSpPr>
          <p:cNvPr id="10" name="TextBox 9"/>
          <p:cNvSpPr txBox="1"/>
          <p:nvPr/>
        </p:nvSpPr>
        <p:spPr>
          <a:xfrm>
            <a:off x="4308893" y="3996655"/>
            <a:ext cx="750497" cy="276999"/>
          </a:xfrm>
          <a:prstGeom prst="rect">
            <a:avLst/>
          </a:prstGeom>
          <a:noFill/>
        </p:spPr>
        <p:txBody>
          <a:bodyPr wrap="square" rtlCol="0">
            <a:spAutoFit/>
          </a:bodyPr>
          <a:lstStyle/>
          <a:p>
            <a:r>
              <a:rPr lang="fr-FR" sz="1200" dirty="0"/>
              <a:t>Jupiter</a:t>
            </a:r>
            <a:endParaRPr lang="en-GB" sz="1200" dirty="0"/>
          </a:p>
        </p:txBody>
      </p:sp>
      <p:sp>
        <p:nvSpPr>
          <p:cNvPr id="11" name="TextBox 10"/>
          <p:cNvSpPr txBox="1"/>
          <p:nvPr/>
        </p:nvSpPr>
        <p:spPr>
          <a:xfrm>
            <a:off x="4088470" y="5740411"/>
            <a:ext cx="750497" cy="276999"/>
          </a:xfrm>
          <a:prstGeom prst="rect">
            <a:avLst/>
          </a:prstGeom>
          <a:noFill/>
        </p:spPr>
        <p:txBody>
          <a:bodyPr wrap="square" rtlCol="0">
            <a:spAutoFit/>
          </a:bodyPr>
          <a:lstStyle/>
          <a:p>
            <a:r>
              <a:rPr lang="fr-FR" sz="1200" dirty="0"/>
              <a:t>Saturne</a:t>
            </a:r>
            <a:endParaRPr lang="en-GB" sz="1200" dirty="0"/>
          </a:p>
        </p:txBody>
      </p:sp>
      <p:sp>
        <p:nvSpPr>
          <p:cNvPr id="12" name="TextBox 11"/>
          <p:cNvSpPr txBox="1"/>
          <p:nvPr/>
        </p:nvSpPr>
        <p:spPr>
          <a:xfrm>
            <a:off x="5494128" y="4273653"/>
            <a:ext cx="750497" cy="276999"/>
          </a:xfrm>
          <a:prstGeom prst="rect">
            <a:avLst/>
          </a:prstGeom>
          <a:noFill/>
        </p:spPr>
        <p:txBody>
          <a:bodyPr wrap="square" rtlCol="0">
            <a:spAutoFit/>
          </a:bodyPr>
          <a:lstStyle/>
          <a:p>
            <a:r>
              <a:rPr lang="fr-FR" sz="1200" dirty="0"/>
              <a:t>Uranus</a:t>
            </a:r>
            <a:endParaRPr lang="en-GB" sz="1200" dirty="0"/>
          </a:p>
        </p:txBody>
      </p:sp>
      <p:sp>
        <p:nvSpPr>
          <p:cNvPr id="13" name="TextBox 12"/>
          <p:cNvSpPr txBox="1"/>
          <p:nvPr/>
        </p:nvSpPr>
        <p:spPr>
          <a:xfrm>
            <a:off x="5261215" y="5416014"/>
            <a:ext cx="750497" cy="276999"/>
          </a:xfrm>
          <a:prstGeom prst="rect">
            <a:avLst/>
          </a:prstGeom>
          <a:noFill/>
        </p:spPr>
        <p:txBody>
          <a:bodyPr wrap="square" rtlCol="0">
            <a:spAutoFit/>
          </a:bodyPr>
          <a:lstStyle/>
          <a:p>
            <a:r>
              <a:rPr lang="fr-FR" sz="1200" dirty="0"/>
              <a:t>Neptune</a:t>
            </a:r>
            <a:endParaRPr lang="en-GB" sz="1200" dirty="0"/>
          </a:p>
        </p:txBody>
      </p:sp>
    </p:spTree>
    <p:extLst>
      <p:ext uri="{BB962C8B-B14F-4D97-AF65-F5344CB8AC3E}">
        <p14:creationId xmlns:p14="http://schemas.microsoft.com/office/powerpoint/2010/main" val="1286237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fr-FR" sz="3600" dirty="0"/>
              <a:t>L’orbite</a:t>
            </a:r>
            <a:endParaRPr lang="en-GB" sz="3600" dirty="0"/>
          </a:p>
        </p:txBody>
      </p:sp>
      <p:sp>
        <p:nvSpPr>
          <p:cNvPr id="5" name="Rectangle 4"/>
          <p:cNvSpPr/>
          <p:nvPr/>
        </p:nvSpPr>
        <p:spPr>
          <a:xfrm>
            <a:off x="755650" y="1368121"/>
            <a:ext cx="7632700" cy="1231106"/>
          </a:xfrm>
          <a:prstGeom prst="rect">
            <a:avLst/>
          </a:prstGeom>
        </p:spPr>
        <p:txBody>
          <a:bodyPr wrap="square" lIns="0" tIns="0" rIns="0" bIns="0">
            <a:spAutoFit/>
          </a:bodyPr>
          <a:lstStyle/>
          <a:p>
            <a:pPr algn="just"/>
            <a:r>
              <a:rPr lang="fr-FR" sz="1600" dirty="0"/>
              <a:t>Une orbite est la trajectoire que des corps célestes ou satellites suivent (comme les planètes et les lunes) en effectuant une révolution autour d’un autre corps. Cela est causé par la force gravitationnelle.</a:t>
            </a:r>
          </a:p>
          <a:p>
            <a:pPr algn="just"/>
            <a:r>
              <a:rPr lang="fr-FR" sz="1600" dirty="0"/>
              <a:t>L’objet en orbite sera toujours beaucoup plus petit que l’objet autour duquel il est en orbite car l’objet le plus gros a une attraction gravitationnelle plus importante.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6052" y="2737885"/>
            <a:ext cx="4925683" cy="3570840"/>
          </a:xfrm>
          <a:prstGeom prst="rect">
            <a:avLst/>
          </a:prstGeom>
        </p:spPr>
      </p:pic>
      <p:sp>
        <p:nvSpPr>
          <p:cNvPr id="4" name="TextBox 3"/>
          <p:cNvSpPr txBox="1"/>
          <p:nvPr/>
        </p:nvSpPr>
        <p:spPr>
          <a:xfrm>
            <a:off x="1777041" y="4523305"/>
            <a:ext cx="750497" cy="276999"/>
          </a:xfrm>
          <a:prstGeom prst="rect">
            <a:avLst/>
          </a:prstGeom>
          <a:noFill/>
        </p:spPr>
        <p:txBody>
          <a:bodyPr wrap="square" rtlCol="0">
            <a:spAutoFit/>
          </a:bodyPr>
          <a:lstStyle/>
          <a:p>
            <a:r>
              <a:rPr lang="fr-FR" sz="1200" dirty="0"/>
              <a:t>Mercure</a:t>
            </a:r>
            <a:endParaRPr lang="en-GB" sz="1200" dirty="0"/>
          </a:p>
        </p:txBody>
      </p:sp>
      <p:sp>
        <p:nvSpPr>
          <p:cNvPr id="7" name="TextBox 6"/>
          <p:cNvSpPr txBox="1"/>
          <p:nvPr/>
        </p:nvSpPr>
        <p:spPr>
          <a:xfrm>
            <a:off x="2527538" y="5277515"/>
            <a:ext cx="750497" cy="276999"/>
          </a:xfrm>
          <a:prstGeom prst="rect">
            <a:avLst/>
          </a:prstGeom>
          <a:noFill/>
        </p:spPr>
        <p:txBody>
          <a:bodyPr wrap="square" rtlCol="0">
            <a:spAutoFit/>
          </a:bodyPr>
          <a:lstStyle/>
          <a:p>
            <a:r>
              <a:rPr lang="fr-FR" sz="1200" dirty="0"/>
              <a:t>Mars</a:t>
            </a:r>
            <a:endParaRPr lang="en-GB" sz="1200" dirty="0"/>
          </a:p>
        </p:txBody>
      </p:sp>
      <p:sp>
        <p:nvSpPr>
          <p:cNvPr id="8" name="TextBox 7"/>
          <p:cNvSpPr txBox="1"/>
          <p:nvPr/>
        </p:nvSpPr>
        <p:spPr>
          <a:xfrm>
            <a:off x="2827306" y="4412152"/>
            <a:ext cx="750497" cy="276999"/>
          </a:xfrm>
          <a:prstGeom prst="rect">
            <a:avLst/>
          </a:prstGeom>
          <a:noFill/>
        </p:spPr>
        <p:txBody>
          <a:bodyPr wrap="square" rtlCol="0">
            <a:spAutoFit/>
          </a:bodyPr>
          <a:lstStyle/>
          <a:p>
            <a:r>
              <a:rPr lang="fr-FR" sz="1200" dirty="0"/>
              <a:t>Terre</a:t>
            </a:r>
            <a:endParaRPr lang="en-GB" sz="1200" dirty="0"/>
          </a:p>
        </p:txBody>
      </p:sp>
      <p:sp>
        <p:nvSpPr>
          <p:cNvPr id="9" name="TextBox 8"/>
          <p:cNvSpPr txBox="1"/>
          <p:nvPr/>
        </p:nvSpPr>
        <p:spPr>
          <a:xfrm>
            <a:off x="3341027" y="4040132"/>
            <a:ext cx="750497" cy="276999"/>
          </a:xfrm>
          <a:prstGeom prst="rect">
            <a:avLst/>
          </a:prstGeom>
          <a:noFill/>
        </p:spPr>
        <p:txBody>
          <a:bodyPr wrap="square" rtlCol="0">
            <a:spAutoFit/>
          </a:bodyPr>
          <a:lstStyle/>
          <a:p>
            <a:r>
              <a:rPr lang="fr-FR" sz="1200" dirty="0"/>
              <a:t>Vénus</a:t>
            </a:r>
            <a:endParaRPr lang="en-GB" sz="1200" dirty="0"/>
          </a:p>
        </p:txBody>
      </p:sp>
      <p:sp>
        <p:nvSpPr>
          <p:cNvPr id="10" name="TextBox 9"/>
          <p:cNvSpPr txBox="1"/>
          <p:nvPr/>
        </p:nvSpPr>
        <p:spPr>
          <a:xfrm>
            <a:off x="4308893" y="3996655"/>
            <a:ext cx="750497" cy="276999"/>
          </a:xfrm>
          <a:prstGeom prst="rect">
            <a:avLst/>
          </a:prstGeom>
          <a:noFill/>
        </p:spPr>
        <p:txBody>
          <a:bodyPr wrap="square" rtlCol="0">
            <a:spAutoFit/>
          </a:bodyPr>
          <a:lstStyle/>
          <a:p>
            <a:r>
              <a:rPr lang="fr-FR" sz="1200" dirty="0"/>
              <a:t>Jupiter</a:t>
            </a:r>
            <a:endParaRPr lang="en-GB" sz="1200" dirty="0"/>
          </a:p>
        </p:txBody>
      </p:sp>
      <p:sp>
        <p:nvSpPr>
          <p:cNvPr id="11" name="TextBox 10"/>
          <p:cNvSpPr txBox="1"/>
          <p:nvPr/>
        </p:nvSpPr>
        <p:spPr>
          <a:xfrm>
            <a:off x="4088470" y="5740411"/>
            <a:ext cx="750497" cy="276999"/>
          </a:xfrm>
          <a:prstGeom prst="rect">
            <a:avLst/>
          </a:prstGeom>
          <a:noFill/>
        </p:spPr>
        <p:txBody>
          <a:bodyPr wrap="square" rtlCol="0">
            <a:spAutoFit/>
          </a:bodyPr>
          <a:lstStyle/>
          <a:p>
            <a:r>
              <a:rPr lang="fr-FR" sz="1200" dirty="0"/>
              <a:t>Saturne</a:t>
            </a:r>
            <a:endParaRPr lang="en-GB" sz="1200" dirty="0"/>
          </a:p>
        </p:txBody>
      </p:sp>
      <p:sp>
        <p:nvSpPr>
          <p:cNvPr id="12" name="TextBox 11"/>
          <p:cNvSpPr txBox="1"/>
          <p:nvPr/>
        </p:nvSpPr>
        <p:spPr>
          <a:xfrm>
            <a:off x="5494128" y="4273653"/>
            <a:ext cx="750497" cy="276999"/>
          </a:xfrm>
          <a:prstGeom prst="rect">
            <a:avLst/>
          </a:prstGeom>
          <a:noFill/>
        </p:spPr>
        <p:txBody>
          <a:bodyPr wrap="square" rtlCol="0">
            <a:spAutoFit/>
          </a:bodyPr>
          <a:lstStyle/>
          <a:p>
            <a:r>
              <a:rPr lang="fr-FR" sz="1200" dirty="0"/>
              <a:t>Uranus</a:t>
            </a:r>
            <a:endParaRPr lang="en-GB" sz="1200" dirty="0"/>
          </a:p>
        </p:txBody>
      </p:sp>
      <p:sp>
        <p:nvSpPr>
          <p:cNvPr id="13" name="TextBox 12"/>
          <p:cNvSpPr txBox="1"/>
          <p:nvPr/>
        </p:nvSpPr>
        <p:spPr>
          <a:xfrm>
            <a:off x="5261215" y="5416014"/>
            <a:ext cx="750497" cy="276999"/>
          </a:xfrm>
          <a:prstGeom prst="rect">
            <a:avLst/>
          </a:prstGeom>
          <a:noFill/>
        </p:spPr>
        <p:txBody>
          <a:bodyPr wrap="square" rtlCol="0">
            <a:spAutoFit/>
          </a:bodyPr>
          <a:lstStyle/>
          <a:p>
            <a:r>
              <a:rPr lang="fr-FR" sz="1200" dirty="0"/>
              <a:t>Neptune</a:t>
            </a:r>
            <a:endParaRPr lang="en-GB" sz="1200" dirty="0"/>
          </a:p>
        </p:txBody>
      </p:sp>
    </p:spTree>
    <p:extLst>
      <p:ext uri="{BB962C8B-B14F-4D97-AF65-F5344CB8AC3E}">
        <p14:creationId xmlns:p14="http://schemas.microsoft.com/office/powerpoint/2010/main" val="2534110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fr-FR" sz="3600" dirty="0"/>
              <a:t>La planète Terre</a:t>
            </a:r>
            <a:endParaRPr lang="en-GB" sz="3600" dirty="0"/>
          </a:p>
        </p:txBody>
      </p:sp>
      <p:sp>
        <p:nvSpPr>
          <p:cNvPr id="5" name="Rectangle 4"/>
          <p:cNvSpPr/>
          <p:nvPr/>
        </p:nvSpPr>
        <p:spPr>
          <a:xfrm>
            <a:off x="755650" y="1368121"/>
            <a:ext cx="7632700" cy="3046988"/>
          </a:xfrm>
          <a:prstGeom prst="rect">
            <a:avLst/>
          </a:prstGeom>
        </p:spPr>
        <p:txBody>
          <a:bodyPr wrap="square" lIns="0" tIns="0" rIns="0" bIns="0">
            <a:spAutoFit/>
          </a:bodyPr>
          <a:lstStyle/>
          <a:p>
            <a:pPr algn="just"/>
            <a:r>
              <a:rPr lang="fr-FR" dirty="0"/>
              <a:t>La Terre, qui est une planète, est notre maison. Une planète est un corps en orbite autour d’une étoile. L’étoile qui est la plus proche de nous est le Soleil autour duquel la Terre est en orbite.</a:t>
            </a:r>
          </a:p>
          <a:p>
            <a:pPr algn="just"/>
            <a:endParaRPr lang="fr-FR" dirty="0"/>
          </a:p>
          <a:p>
            <a:pPr algn="just"/>
            <a:r>
              <a:rPr lang="fr-FR" dirty="0"/>
              <a:t>La Terre est la troisième planète la plus proche du Soleil et la cinquième planète la plus grosse du système solaire.</a:t>
            </a:r>
          </a:p>
          <a:p>
            <a:pPr algn="just"/>
            <a:endParaRPr lang="fr-FR" dirty="0"/>
          </a:p>
          <a:p>
            <a:pPr algn="just"/>
            <a:r>
              <a:rPr lang="fr-FR" dirty="0"/>
              <a:t>Tout comme les autres planètes et étoiles, la Terre est ronde. Cela est dû à la force gravitationnelle qui attire la matière de l’extérieur vers le centre de la planète.</a:t>
            </a:r>
          </a:p>
          <a:p>
            <a:pPr algn="just"/>
            <a:endParaRPr lang="fr-FR"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52362" y="3919959"/>
            <a:ext cx="2389313" cy="2388766"/>
          </a:xfrm>
          <a:prstGeom prst="rect">
            <a:avLst/>
          </a:prstGeom>
        </p:spPr>
      </p:pic>
    </p:spTree>
    <p:extLst>
      <p:ext uri="{BB962C8B-B14F-4D97-AF65-F5344CB8AC3E}">
        <p14:creationId xmlns:p14="http://schemas.microsoft.com/office/powerpoint/2010/main" val="396856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fr-FR" sz="3600" dirty="0"/>
              <a:t>La planète Terre</a:t>
            </a:r>
            <a:endParaRPr lang="en-GB" sz="3600" dirty="0"/>
          </a:p>
        </p:txBody>
      </p:sp>
      <p:sp>
        <p:nvSpPr>
          <p:cNvPr id="5" name="Rectangle 4"/>
          <p:cNvSpPr/>
          <p:nvPr/>
        </p:nvSpPr>
        <p:spPr>
          <a:xfrm>
            <a:off x="750884" y="1551563"/>
            <a:ext cx="7632700" cy="1877437"/>
          </a:xfrm>
          <a:prstGeom prst="rect">
            <a:avLst/>
          </a:prstGeom>
        </p:spPr>
        <p:txBody>
          <a:bodyPr wrap="square" lIns="0" tIns="0" rIns="0" bIns="0">
            <a:spAutoFit/>
          </a:bodyPr>
          <a:lstStyle/>
          <a:p>
            <a:pPr algn="ctr"/>
            <a:r>
              <a:rPr lang="fr-FR" dirty="0"/>
              <a:t>Bien que la Terre soit ronde, elle n’a pas une forme de sphère parfaite. Elle a en réalité une forme d’ellipsoïde aplati. Cela signifie simplement que son diamètre n’est pas le même partout, il est légèrement plus large autour de l’équateur.</a:t>
            </a:r>
          </a:p>
          <a:p>
            <a:pPr algn="ctr"/>
            <a:endParaRPr lang="fr-FR" sz="1600" dirty="0"/>
          </a:p>
          <a:p>
            <a:pPr algn="ctr"/>
            <a:r>
              <a:rPr lang="fr-FR" b="1" dirty="0">
                <a:solidFill>
                  <a:srgbClr val="FFC000"/>
                </a:solidFill>
              </a:rPr>
              <a:t>À ton avis, comment cela se fait-il ?</a:t>
            </a:r>
          </a:p>
          <a:p>
            <a:pPr algn="ctr"/>
            <a:endParaRPr lang="fr-FR" sz="16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52362" y="3679582"/>
            <a:ext cx="2629745" cy="2629143"/>
          </a:xfrm>
          <a:prstGeom prst="rect">
            <a:avLst/>
          </a:prstGeom>
        </p:spPr>
      </p:pic>
    </p:spTree>
    <p:extLst>
      <p:ext uri="{BB962C8B-B14F-4D97-AF65-F5344CB8AC3E}">
        <p14:creationId xmlns:p14="http://schemas.microsoft.com/office/powerpoint/2010/main" val="3276502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fr-FR" sz="3600" dirty="0"/>
              <a:t>La planète Terre</a:t>
            </a:r>
            <a:endParaRPr lang="en-GB" sz="3600" dirty="0"/>
          </a:p>
        </p:txBody>
      </p:sp>
      <p:sp>
        <p:nvSpPr>
          <p:cNvPr id="5" name="Rectangle 4"/>
          <p:cNvSpPr/>
          <p:nvPr/>
        </p:nvSpPr>
        <p:spPr>
          <a:xfrm>
            <a:off x="755650" y="1473201"/>
            <a:ext cx="7632700" cy="1354217"/>
          </a:xfrm>
          <a:prstGeom prst="rect">
            <a:avLst/>
          </a:prstGeom>
        </p:spPr>
        <p:txBody>
          <a:bodyPr wrap="square" lIns="0" tIns="0" rIns="0" bIns="0">
            <a:spAutoFit/>
          </a:bodyPr>
          <a:lstStyle/>
          <a:p>
            <a:pPr algn="ctr"/>
            <a:r>
              <a:rPr lang="fr-FR" dirty="0"/>
              <a:t>La Terre est en orbite autour du Soleil. Selon toi, combien de temps faut-il à la Terre pour faire le tour du Soleil une fois ?</a:t>
            </a:r>
          </a:p>
          <a:p>
            <a:pPr algn="ctr"/>
            <a:endParaRPr lang="fr-FR" dirty="0"/>
          </a:p>
          <a:p>
            <a:pPr algn="ctr"/>
            <a:r>
              <a:rPr lang="fr-FR" b="1" dirty="0">
                <a:solidFill>
                  <a:srgbClr val="FFC000"/>
                </a:solidFill>
              </a:rPr>
              <a:t>Indice : Pense à notre calendrier !</a:t>
            </a:r>
          </a:p>
          <a:p>
            <a:pPr algn="ctr"/>
            <a:endParaRPr lang="fr-FR" sz="1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1014" y="2505669"/>
            <a:ext cx="3987865" cy="3990021"/>
          </a:xfrm>
          <a:prstGeom prst="rect">
            <a:avLst/>
          </a:prstGeom>
        </p:spPr>
      </p:pic>
    </p:spTree>
    <p:extLst>
      <p:ext uri="{BB962C8B-B14F-4D97-AF65-F5344CB8AC3E}">
        <p14:creationId xmlns:p14="http://schemas.microsoft.com/office/powerpoint/2010/main" val="4250408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61962" y="421472"/>
            <a:ext cx="8220075" cy="994306"/>
          </a:xfrm>
        </p:spPr>
        <p:txBody>
          <a:bodyPr/>
          <a:lstStyle/>
          <a:p>
            <a:r>
              <a:rPr lang="fr-FR" sz="3600" dirty="0"/>
              <a:t>Les saisons</a:t>
            </a:r>
            <a:endParaRPr lang="en-GB" sz="3600" dirty="0"/>
          </a:p>
        </p:txBody>
      </p:sp>
      <p:sp>
        <p:nvSpPr>
          <p:cNvPr id="5" name="Rectangle 4"/>
          <p:cNvSpPr/>
          <p:nvPr/>
        </p:nvSpPr>
        <p:spPr>
          <a:xfrm>
            <a:off x="755650" y="1243786"/>
            <a:ext cx="7848600" cy="2185214"/>
          </a:xfrm>
          <a:prstGeom prst="rect">
            <a:avLst/>
          </a:prstGeom>
        </p:spPr>
        <p:txBody>
          <a:bodyPr wrap="square" lIns="0" tIns="0" rIns="0" bIns="0">
            <a:spAutoFit/>
          </a:bodyPr>
          <a:lstStyle/>
          <a:p>
            <a:pPr algn="just"/>
            <a:r>
              <a:rPr lang="fr-FR" dirty="0"/>
              <a:t>Il faut 365 jours (et 6 heures !) à la Terre pour faire un tour complet du Soleil une fois.</a:t>
            </a:r>
          </a:p>
          <a:p>
            <a:pPr algn="just"/>
            <a:r>
              <a:rPr lang="fr-FR" dirty="0"/>
              <a:t>T’es-tu déjà demandé pourquoi nous avons différentes saisons ? Cela est dû à l’inclinaison de la Terre.</a:t>
            </a:r>
          </a:p>
          <a:p>
            <a:pPr algn="just"/>
            <a:r>
              <a:rPr lang="fr-FR" dirty="0"/>
              <a:t>La lumière du Soleil brille sur différents endroits de la Terre à différentes périodes de l’année, rendant ces endroits plus chauds. Selon toi, pourquoi </a:t>
            </a:r>
            <a:r>
              <a:rPr lang="fr-FR"/>
              <a:t>y a t-il </a:t>
            </a:r>
            <a:r>
              <a:rPr lang="fr-FR" dirty="0"/>
              <a:t>de la neige au pôle Nord et au pôle Sud ?</a:t>
            </a:r>
          </a:p>
          <a:p>
            <a:pPr algn="just"/>
            <a:endParaRPr lang="fr-FR" sz="1600" dirty="0"/>
          </a:p>
        </p:txBody>
      </p:sp>
      <p:grpSp>
        <p:nvGrpSpPr>
          <p:cNvPr id="16" name="Group 5"/>
          <p:cNvGrpSpPr>
            <a:grpSpLocks/>
          </p:cNvGrpSpPr>
          <p:nvPr/>
        </p:nvGrpSpPr>
        <p:grpSpPr bwMode="auto">
          <a:xfrm>
            <a:off x="2390214" y="3174760"/>
            <a:ext cx="4431770" cy="3150414"/>
            <a:chOff x="1755587" y="2109768"/>
            <a:chExt cx="5632826" cy="4003965"/>
          </a:xfrm>
        </p:grpSpPr>
        <p:pic>
          <p:nvPicPr>
            <p:cNvPr id="17"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5587" y="2109768"/>
              <a:ext cx="5632826" cy="3983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2"/>
            <p:cNvSpPr>
              <a:spLocks/>
            </p:cNvSpPr>
            <p:nvPr/>
          </p:nvSpPr>
          <p:spPr bwMode="auto">
            <a:xfrm>
              <a:off x="2909936" y="2221070"/>
              <a:ext cx="1431192" cy="55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108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r" eaLnBrk="1" hangingPunct="1">
                <a:lnSpc>
                  <a:spcPct val="100000"/>
                </a:lnSpc>
                <a:spcBef>
                  <a:spcPct val="0"/>
                </a:spcBef>
                <a:buFontTx/>
                <a:buNone/>
              </a:pPr>
              <a:r>
                <a:rPr lang="fr-FR" altLang="en-US" sz="1400" b="1" dirty="0">
                  <a:solidFill>
                    <a:schemeClr val="bg1"/>
                  </a:solidFill>
                </a:rPr>
                <a:t>automne</a:t>
              </a:r>
            </a:p>
          </p:txBody>
        </p:sp>
        <p:sp>
          <p:nvSpPr>
            <p:cNvPr id="19" name="Rectangle 13"/>
            <p:cNvSpPr>
              <a:spLocks/>
            </p:cNvSpPr>
            <p:nvPr/>
          </p:nvSpPr>
          <p:spPr bwMode="auto">
            <a:xfrm>
              <a:off x="3554391" y="2926979"/>
              <a:ext cx="1614394" cy="55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108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fr-FR" altLang="en-US" sz="1400" b="1" dirty="0">
                  <a:solidFill>
                    <a:schemeClr val="bg1"/>
                  </a:solidFill>
                </a:rPr>
                <a:t>printemps</a:t>
              </a:r>
            </a:p>
          </p:txBody>
        </p:sp>
        <p:sp>
          <p:nvSpPr>
            <p:cNvPr id="20" name="Rectangle 21"/>
            <p:cNvSpPr>
              <a:spLocks/>
            </p:cNvSpPr>
            <p:nvPr/>
          </p:nvSpPr>
          <p:spPr bwMode="auto">
            <a:xfrm>
              <a:off x="4188767" y="4718732"/>
              <a:ext cx="1469156" cy="55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108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fr-FR" altLang="en-US" sz="1400" b="1" dirty="0">
                  <a:solidFill>
                    <a:schemeClr val="bg1"/>
                  </a:solidFill>
                </a:rPr>
                <a:t>printemps</a:t>
              </a:r>
            </a:p>
          </p:txBody>
        </p:sp>
        <p:sp>
          <p:nvSpPr>
            <p:cNvPr id="22" name="Rectangle 22"/>
            <p:cNvSpPr>
              <a:spLocks/>
            </p:cNvSpPr>
            <p:nvPr/>
          </p:nvSpPr>
          <p:spPr bwMode="auto">
            <a:xfrm>
              <a:off x="4495766" y="5562716"/>
              <a:ext cx="1500629" cy="55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108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fr-FR" altLang="en-US" sz="1400" b="1" dirty="0">
                  <a:solidFill>
                    <a:schemeClr val="bg1"/>
                  </a:solidFill>
                </a:rPr>
                <a:t>automne</a:t>
              </a:r>
            </a:p>
          </p:txBody>
        </p:sp>
        <p:sp>
          <p:nvSpPr>
            <p:cNvPr id="23" name="Rectangle 22">
              <a:extLst>
                <a:ext uri="{FF2B5EF4-FFF2-40B4-BE49-F238E27FC236}">
                  <a16:creationId xmlns:a16="http://schemas.microsoft.com/office/drawing/2014/main" id="{FB09BBB9-A395-42E9-9AC3-4A6809ACE675}"/>
                </a:ext>
              </a:extLst>
            </p:cNvPr>
            <p:cNvSpPr/>
            <p:nvPr/>
          </p:nvSpPr>
          <p:spPr>
            <a:xfrm rot="1584808">
              <a:off x="3313029" y="3367074"/>
              <a:ext cx="57154" cy="261939"/>
            </a:xfrm>
            <a:prstGeom prst="rect">
              <a:avLst/>
            </a:prstGeom>
            <a:solidFill>
              <a:srgbClr val="4A4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4" name="Rectangle 17"/>
            <p:cNvSpPr>
              <a:spLocks/>
            </p:cNvSpPr>
            <p:nvPr/>
          </p:nvSpPr>
          <p:spPr bwMode="auto">
            <a:xfrm>
              <a:off x="2741484" y="3346170"/>
              <a:ext cx="1033596" cy="28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nchor="ct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fr-FR" altLang="en-US" sz="1400" b="1" dirty="0">
                  <a:solidFill>
                    <a:schemeClr val="bg1"/>
                  </a:solidFill>
                </a:rPr>
                <a:t>hiver</a:t>
              </a:r>
            </a:p>
          </p:txBody>
        </p:sp>
        <p:sp>
          <p:nvSpPr>
            <p:cNvPr id="25" name="Rectangle 24">
              <a:extLst>
                <a:ext uri="{FF2B5EF4-FFF2-40B4-BE49-F238E27FC236}">
                  <a16:creationId xmlns:a16="http://schemas.microsoft.com/office/drawing/2014/main" id="{DC7FEB3F-9B3E-4EE8-933E-BD81ED962649}"/>
                </a:ext>
              </a:extLst>
            </p:cNvPr>
            <p:cNvSpPr/>
            <p:nvPr/>
          </p:nvSpPr>
          <p:spPr>
            <a:xfrm rot="19835370">
              <a:off x="3311441" y="4606918"/>
              <a:ext cx="65092" cy="266702"/>
            </a:xfrm>
            <a:prstGeom prst="rect">
              <a:avLst/>
            </a:prstGeom>
            <a:solidFill>
              <a:srgbClr val="4741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6" name="Rectangle 18"/>
            <p:cNvSpPr>
              <a:spLocks/>
            </p:cNvSpPr>
            <p:nvPr/>
          </p:nvSpPr>
          <p:spPr bwMode="auto">
            <a:xfrm>
              <a:off x="2986683" y="4442324"/>
              <a:ext cx="718037" cy="590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108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fr-FR" altLang="en-US" sz="1600" b="1" dirty="0">
                  <a:solidFill>
                    <a:schemeClr val="bg1"/>
                  </a:solidFill>
                </a:rPr>
                <a:t>été</a:t>
              </a:r>
            </a:p>
          </p:txBody>
        </p:sp>
        <p:sp>
          <p:nvSpPr>
            <p:cNvPr id="27" name="Rectangle 26">
              <a:extLst>
                <a:ext uri="{FF2B5EF4-FFF2-40B4-BE49-F238E27FC236}">
                  <a16:creationId xmlns:a16="http://schemas.microsoft.com/office/drawing/2014/main" id="{B6CE8136-5C03-4EF9-A120-65E230A8052D}"/>
                </a:ext>
              </a:extLst>
            </p:cNvPr>
            <p:cNvSpPr/>
            <p:nvPr/>
          </p:nvSpPr>
          <p:spPr>
            <a:xfrm rot="20197570">
              <a:off x="5794457" y="3367074"/>
              <a:ext cx="65092" cy="266702"/>
            </a:xfrm>
            <a:prstGeom prst="rect">
              <a:avLst/>
            </a:prstGeom>
            <a:solidFill>
              <a:srgbClr val="584E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8" name="Rectangle 24"/>
            <p:cNvSpPr>
              <a:spLocks/>
            </p:cNvSpPr>
            <p:nvPr/>
          </p:nvSpPr>
          <p:spPr bwMode="auto">
            <a:xfrm>
              <a:off x="5538736" y="3211676"/>
              <a:ext cx="727600" cy="55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108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fr-FR" altLang="en-US" sz="1400" b="1" dirty="0">
                  <a:solidFill>
                    <a:schemeClr val="bg1"/>
                  </a:solidFill>
                </a:rPr>
                <a:t>été</a:t>
              </a:r>
            </a:p>
          </p:txBody>
        </p:sp>
        <p:sp>
          <p:nvSpPr>
            <p:cNvPr id="29" name="Rectangle 28">
              <a:extLst>
                <a:ext uri="{FF2B5EF4-FFF2-40B4-BE49-F238E27FC236}">
                  <a16:creationId xmlns:a16="http://schemas.microsoft.com/office/drawing/2014/main" id="{6F7C0F25-B7C5-4804-AA5B-B23B2295B4BA}"/>
                </a:ext>
              </a:extLst>
            </p:cNvPr>
            <p:cNvSpPr/>
            <p:nvPr/>
          </p:nvSpPr>
          <p:spPr>
            <a:xfrm rot="1536431">
              <a:off x="5803982" y="4583106"/>
              <a:ext cx="49216" cy="271464"/>
            </a:xfrm>
            <a:prstGeom prst="rect">
              <a:avLst/>
            </a:prstGeom>
            <a:solidFill>
              <a:srgbClr val="5148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30" name="Rectangle 23"/>
            <p:cNvSpPr>
              <a:spLocks/>
            </p:cNvSpPr>
            <p:nvPr/>
          </p:nvSpPr>
          <p:spPr bwMode="auto">
            <a:xfrm>
              <a:off x="5447272" y="4390444"/>
              <a:ext cx="999937" cy="55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fr-FR" altLang="en-US" sz="1400" b="1" dirty="0">
                  <a:solidFill>
                    <a:schemeClr val="bg1"/>
                  </a:solidFill>
                </a:rPr>
                <a:t>hiver</a:t>
              </a:r>
            </a:p>
          </p:txBody>
        </p:sp>
      </p:grpSp>
    </p:spTree>
    <p:extLst>
      <p:ext uri="{BB962C8B-B14F-4D97-AF65-F5344CB8AC3E}">
        <p14:creationId xmlns:p14="http://schemas.microsoft.com/office/powerpoint/2010/main" val="796470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fr-FR" sz="3600" dirty="0"/>
              <a:t>Les saisons</a:t>
            </a:r>
            <a:endParaRPr lang="en-GB" sz="3600" dirty="0"/>
          </a:p>
        </p:txBody>
      </p:sp>
      <p:sp>
        <p:nvSpPr>
          <p:cNvPr id="5" name="Rectangle 4"/>
          <p:cNvSpPr/>
          <p:nvPr/>
        </p:nvSpPr>
        <p:spPr>
          <a:xfrm>
            <a:off x="755650" y="1368121"/>
            <a:ext cx="7632700" cy="800219"/>
          </a:xfrm>
          <a:prstGeom prst="rect">
            <a:avLst/>
          </a:prstGeom>
        </p:spPr>
        <p:txBody>
          <a:bodyPr wrap="square" lIns="0" tIns="0" rIns="0" bIns="0">
            <a:spAutoFit/>
          </a:bodyPr>
          <a:lstStyle/>
          <a:p>
            <a:pPr algn="just"/>
            <a:r>
              <a:rPr lang="fr-FR" dirty="0"/>
              <a:t>Dans l’hémisphère sud, l’été est causé par les rayons du Soleil qui éclairent directement cette zone.</a:t>
            </a:r>
          </a:p>
          <a:p>
            <a:pPr algn="just"/>
            <a:endParaRPr lang="fr-FR" sz="16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44132">
            <a:off x="3252362" y="1842156"/>
            <a:ext cx="2629745" cy="2629143"/>
          </a:xfrm>
          <a:prstGeom prst="rect">
            <a:avLst/>
          </a:prstGeom>
        </p:spPr>
      </p:pic>
      <p:sp>
        <p:nvSpPr>
          <p:cNvPr id="2" name="Arc 1"/>
          <p:cNvSpPr/>
          <p:nvPr/>
        </p:nvSpPr>
        <p:spPr>
          <a:xfrm rot="10483415">
            <a:off x="3291604" y="1246065"/>
            <a:ext cx="4832560" cy="2328122"/>
          </a:xfrm>
          <a:prstGeom prst="arc">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GB"/>
          </a:p>
        </p:txBody>
      </p:sp>
      <p:sp>
        <p:nvSpPr>
          <p:cNvPr id="3" name="Right Arrow 2"/>
          <p:cNvSpPr/>
          <p:nvPr/>
        </p:nvSpPr>
        <p:spPr>
          <a:xfrm rot="1013117">
            <a:off x="3085105" y="4108750"/>
            <a:ext cx="978408"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6" name="TextBox 5"/>
          <p:cNvSpPr txBox="1"/>
          <p:nvPr/>
        </p:nvSpPr>
        <p:spPr>
          <a:xfrm>
            <a:off x="2225615" y="3874102"/>
            <a:ext cx="905774" cy="307777"/>
          </a:xfrm>
          <a:prstGeom prst="rect">
            <a:avLst/>
          </a:prstGeom>
          <a:noFill/>
        </p:spPr>
        <p:txBody>
          <a:bodyPr wrap="square" rtlCol="0">
            <a:spAutoFit/>
          </a:bodyPr>
          <a:lstStyle/>
          <a:p>
            <a:r>
              <a:rPr lang="fr-FR" sz="1400" dirty="0"/>
              <a:t>Pôle Sud</a:t>
            </a:r>
            <a:endParaRPr lang="en-GB" sz="1400" dirty="0"/>
          </a:p>
        </p:txBody>
      </p:sp>
      <p:sp>
        <p:nvSpPr>
          <p:cNvPr id="8" name="Right Arrow 7"/>
          <p:cNvSpPr/>
          <p:nvPr/>
        </p:nvSpPr>
        <p:spPr>
          <a:xfrm rot="19416590">
            <a:off x="2619417" y="2281163"/>
            <a:ext cx="978408"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9" name="TextBox 8"/>
          <p:cNvSpPr txBox="1"/>
          <p:nvPr/>
        </p:nvSpPr>
        <p:spPr>
          <a:xfrm>
            <a:off x="1873052" y="2559555"/>
            <a:ext cx="905774" cy="307777"/>
          </a:xfrm>
          <a:prstGeom prst="rect">
            <a:avLst/>
          </a:prstGeom>
          <a:noFill/>
        </p:spPr>
        <p:txBody>
          <a:bodyPr wrap="square" rtlCol="0">
            <a:spAutoFit/>
          </a:bodyPr>
          <a:lstStyle/>
          <a:p>
            <a:r>
              <a:rPr lang="fr-FR" sz="1400" dirty="0"/>
              <a:t>Équateur</a:t>
            </a:r>
            <a:endParaRPr lang="en-GB" sz="1400" dirty="0"/>
          </a:p>
        </p:txBody>
      </p:sp>
      <p:sp>
        <p:nvSpPr>
          <p:cNvPr id="10" name="Right Arrow 9"/>
          <p:cNvSpPr/>
          <p:nvPr/>
        </p:nvSpPr>
        <p:spPr>
          <a:xfrm rot="12141912">
            <a:off x="4803195" y="1964902"/>
            <a:ext cx="978408"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1" name="TextBox 10"/>
          <p:cNvSpPr txBox="1"/>
          <p:nvPr/>
        </p:nvSpPr>
        <p:spPr>
          <a:xfrm>
            <a:off x="5790905" y="2230362"/>
            <a:ext cx="972204" cy="307777"/>
          </a:xfrm>
          <a:prstGeom prst="rect">
            <a:avLst/>
          </a:prstGeom>
          <a:noFill/>
        </p:spPr>
        <p:txBody>
          <a:bodyPr wrap="square" rtlCol="0">
            <a:spAutoFit/>
          </a:bodyPr>
          <a:lstStyle/>
          <a:p>
            <a:r>
              <a:rPr lang="fr-FR" sz="1400" dirty="0"/>
              <a:t>Pôle Nord</a:t>
            </a:r>
            <a:endParaRPr lang="en-GB" sz="1400" dirty="0"/>
          </a:p>
        </p:txBody>
      </p:sp>
      <p:sp>
        <p:nvSpPr>
          <p:cNvPr id="12" name="Right Arrow 11"/>
          <p:cNvSpPr/>
          <p:nvPr/>
        </p:nvSpPr>
        <p:spPr>
          <a:xfrm rot="11675626">
            <a:off x="4579388" y="2649808"/>
            <a:ext cx="1434402"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3" name="TextBox 12"/>
          <p:cNvSpPr txBox="1"/>
          <p:nvPr/>
        </p:nvSpPr>
        <p:spPr>
          <a:xfrm>
            <a:off x="5936650" y="2848711"/>
            <a:ext cx="972204" cy="307777"/>
          </a:xfrm>
          <a:prstGeom prst="rect">
            <a:avLst/>
          </a:prstGeom>
          <a:noFill/>
        </p:spPr>
        <p:txBody>
          <a:bodyPr wrap="square" rtlCol="0">
            <a:spAutoFit/>
          </a:bodyPr>
          <a:lstStyle/>
          <a:p>
            <a:r>
              <a:rPr lang="fr-FR" sz="1400" dirty="0"/>
              <a:t>France</a:t>
            </a:r>
            <a:endParaRPr lang="en-GB" sz="1400" dirty="0"/>
          </a:p>
        </p:txBody>
      </p:sp>
      <p:sp>
        <p:nvSpPr>
          <p:cNvPr id="14" name="Right Arrow 13"/>
          <p:cNvSpPr/>
          <p:nvPr/>
        </p:nvSpPr>
        <p:spPr>
          <a:xfrm rot="12141912">
            <a:off x="4640411" y="3964529"/>
            <a:ext cx="978408" cy="242316"/>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5" name="TextBox 14"/>
          <p:cNvSpPr txBox="1"/>
          <p:nvPr/>
        </p:nvSpPr>
        <p:spPr>
          <a:xfrm>
            <a:off x="5577333" y="4106022"/>
            <a:ext cx="1550508" cy="307777"/>
          </a:xfrm>
          <a:prstGeom prst="rect">
            <a:avLst/>
          </a:prstGeom>
          <a:noFill/>
        </p:spPr>
        <p:txBody>
          <a:bodyPr wrap="square" rtlCol="0">
            <a:spAutoFit/>
          </a:bodyPr>
          <a:lstStyle/>
          <a:p>
            <a:r>
              <a:rPr lang="fr-FR" sz="1400" dirty="0"/>
              <a:t>Afrique du Sud</a:t>
            </a:r>
            <a:endParaRPr lang="en-GB" sz="1400" dirty="0"/>
          </a:p>
        </p:txBody>
      </p:sp>
      <p:sp>
        <p:nvSpPr>
          <p:cNvPr id="16" name="Right Arrow 15"/>
          <p:cNvSpPr/>
          <p:nvPr/>
        </p:nvSpPr>
        <p:spPr>
          <a:xfrm>
            <a:off x="1022779" y="3053264"/>
            <a:ext cx="1978596" cy="480418"/>
          </a:xfrm>
          <a:prstGeom prst="rightArrow">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fr-FR" dirty="0"/>
              <a:t>Rayons du Soleil</a:t>
            </a:r>
            <a:endParaRPr lang="en-GB" dirty="0"/>
          </a:p>
        </p:txBody>
      </p:sp>
      <p:sp>
        <p:nvSpPr>
          <p:cNvPr id="17" name="Rectangle 16"/>
          <p:cNvSpPr/>
          <p:nvPr/>
        </p:nvSpPr>
        <p:spPr>
          <a:xfrm>
            <a:off x="755650" y="4541135"/>
            <a:ext cx="7632700" cy="1908215"/>
          </a:xfrm>
          <a:prstGeom prst="rect">
            <a:avLst/>
          </a:prstGeom>
        </p:spPr>
        <p:txBody>
          <a:bodyPr wrap="square" lIns="0" tIns="0" rIns="0" bIns="0">
            <a:spAutoFit/>
          </a:bodyPr>
          <a:lstStyle/>
          <a:p>
            <a:pPr algn="just"/>
            <a:r>
              <a:rPr lang="fr-FR" dirty="0"/>
              <a:t>L’image ci-dessus montre que l’hémisphère sud est davantage éclairé par les rayons du Soleil qui sont plus directs, alors que dans l’hémisphère nord, nous serons en hiver. Si nous sommes en hiver en France (dans l’hémisphère nord), ce sera l’été en Afrique du Sud (dans l’hémisphère sud). Cela est dû à l’inclinaison de la Terre qui fait que l’hémisphère sud est plus éclairé à cette période de l’année. </a:t>
            </a:r>
          </a:p>
          <a:p>
            <a:pPr algn="just"/>
            <a:endParaRPr lang="fr-FR" sz="1600" dirty="0"/>
          </a:p>
        </p:txBody>
      </p:sp>
    </p:spTree>
    <p:extLst>
      <p:ext uri="{BB962C8B-B14F-4D97-AF65-F5344CB8AC3E}">
        <p14:creationId xmlns:p14="http://schemas.microsoft.com/office/powerpoint/2010/main" val="1803150069"/>
      </p:ext>
    </p:extLst>
  </p:cSld>
  <p:clrMapOvr>
    <a:masterClrMapping/>
  </p:clrMapOvr>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Guidance [Read-Only]" id="{B29F6C71-AAE0-4B64-A45A-1046B855C9CC}" vid="{8E495050-AD79-41D8-9298-D2CAD14368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Guidance</Template>
  <TotalTime>219</TotalTime>
  <Words>1018</Words>
  <Application>Microsoft Office PowerPoint</Application>
  <PresentationFormat>On-screen Show (4:3)</PresentationFormat>
  <Paragraphs>114</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Sassoon Infant Rg</vt:lpstr>
      <vt:lpstr>Calibri</vt:lpstr>
      <vt:lpstr>Arial</vt:lpstr>
      <vt:lpstr>Twinkl</vt:lpstr>
      <vt:lpstr>Twinkl SemiBold</vt:lpstr>
      <vt:lpstr>Office Theme</vt:lpstr>
      <vt:lpstr>PowerPoint Presentation</vt:lpstr>
      <vt:lpstr>PowerPoint Presentation</vt:lpstr>
      <vt:lpstr>Le système solaire</vt:lpstr>
      <vt:lpstr>L’orbite</vt:lpstr>
      <vt:lpstr>La planète Terre</vt:lpstr>
      <vt:lpstr>La planète Terre</vt:lpstr>
      <vt:lpstr>La planète Terre</vt:lpstr>
      <vt:lpstr>Les saisons</vt:lpstr>
      <vt:lpstr>Les saisons</vt:lpstr>
      <vt:lpstr>Les saisons</vt:lpstr>
      <vt:lpstr>La taille du Soleil</vt:lpstr>
      <vt:lpstr>Le Soleil</vt:lpstr>
      <vt:lpstr>Le Soleil</vt:lpstr>
      <vt:lpstr>La Lune</vt:lpstr>
      <vt:lpstr>La Lune</vt:lpstr>
      <vt:lpstr>La Lune</vt:lpstr>
      <vt:lpstr>L’orbite de la Lune</vt:lpstr>
      <vt:lpstr>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Twinkl Twinkl</dc:creator>
  <cp:lastModifiedBy>Twinkl Twinkl</cp:lastModifiedBy>
  <cp:revision>20</cp:revision>
  <dcterms:created xsi:type="dcterms:W3CDTF">2018-05-30T11:39:53Z</dcterms:created>
  <dcterms:modified xsi:type="dcterms:W3CDTF">2018-06-13T06:58:57Z</dcterms:modified>
</cp:coreProperties>
</file>